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y="5143500" cx="9144000"/>
  <p:notesSz cx="6858000" cy="9144000"/>
  <p:embeddedFontLst>
    <p:embeddedFont>
      <p:font typeface="Roboto Slab"/>
      <p:regular r:id="rId32"/>
      <p:bold r:id="rId33"/>
    </p:embeddedFont>
    <p:embeddedFont>
      <p:font typeface="Roboto"/>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Susanna Kirschne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20A019B-404E-494C-9F39-801475040AC3}">
  <a:tblStyle styleId="{520A019B-404E-494C-9F39-801475040AC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RobotoSlab-bold.fntdata"/><Relationship Id="rId10" Type="http://schemas.openxmlformats.org/officeDocument/2006/relationships/slide" Target="slides/slide3.xml"/><Relationship Id="rId32" Type="http://schemas.openxmlformats.org/officeDocument/2006/relationships/font" Target="fonts/RobotoSlab-regular.fntdata"/><Relationship Id="rId13" Type="http://schemas.openxmlformats.org/officeDocument/2006/relationships/slide" Target="slides/slide6.xml"/><Relationship Id="rId35" Type="http://schemas.openxmlformats.org/officeDocument/2006/relationships/font" Target="fonts/Roboto-bold.fntdata"/><Relationship Id="rId12" Type="http://schemas.openxmlformats.org/officeDocument/2006/relationships/slide" Target="slides/slide5.xml"/><Relationship Id="rId34" Type="http://schemas.openxmlformats.org/officeDocument/2006/relationships/font" Target="fonts/Roboto-regular.fntdata"/><Relationship Id="rId15" Type="http://schemas.openxmlformats.org/officeDocument/2006/relationships/slide" Target="slides/slide8.xml"/><Relationship Id="rId37" Type="http://schemas.openxmlformats.org/officeDocument/2006/relationships/font" Target="fonts/Roboto-boldItalic.fntdata"/><Relationship Id="rId14" Type="http://schemas.openxmlformats.org/officeDocument/2006/relationships/slide" Target="slides/slide7.xml"/><Relationship Id="rId36" Type="http://schemas.openxmlformats.org/officeDocument/2006/relationships/font" Target="fonts/Roboto-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10-30T21:06:07.890">
    <p:pos x="167" y="547"/>
    <p:text>I was thinking you could include a contacts slide for each track or one at the end reminding people we are truly hear to help. If you are doing a support sign up form this is where you could plug that and drop the link in the chat!
Maybe you could add the staff members' mentioned photo from the website to liven up the slide! Feel free to completely edit this slide, I just wanted to draft a general concept!</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4-10-30T21:06:07.890">
    <p:pos x="167" y="547"/>
    <p:text>I was thinking you could include a contacts slide for each track or one at the end reminding people we are truly hear to help. If you are doing a support sign up form this is where you could plug that and drop the link in the chat!
Maybe you could add the staff members' mentioned photo from the website to liven up the slide! Feel free to completely edit this slide, I just wanted to draft a general concept!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farmtofork.cdfa.ca.gov/CaFarmtoSchoolProgram.htm"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d9c453428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d9c45342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0d78e31b90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0d78e31b90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Section 2: size of farm, crops grown, populations served</a:t>
            </a:r>
            <a:endParaRPr/>
          </a:p>
          <a:p>
            <a:pPr indent="0" lvl="0" marL="0" rtl="0" algn="l">
              <a:spcBef>
                <a:spcPts val="0"/>
              </a:spcBef>
              <a:spcAft>
                <a:spcPts val="0"/>
              </a:spcAft>
              <a:buNone/>
            </a:pPr>
            <a:r>
              <a:rPr lang="en"/>
              <a:t>Section 3: total gross revenue, previous funding </a:t>
            </a:r>
            <a:r>
              <a:rPr lang="en"/>
              <a:t>received</a:t>
            </a:r>
            <a:r>
              <a:rPr lang="en"/>
              <a:t> if applicable, portion of income derived directly from operation</a:t>
            </a:r>
            <a:endParaRPr/>
          </a:p>
          <a:p>
            <a:pPr indent="0" lvl="0" marL="0" rtl="0" algn="l">
              <a:spcBef>
                <a:spcPts val="0"/>
              </a:spcBef>
              <a:spcAft>
                <a:spcPts val="0"/>
              </a:spcAft>
              <a:buNone/>
            </a:pPr>
            <a:r>
              <a:rPr lang="en"/>
              <a:t>Section 4: capacity </a:t>
            </a:r>
            <a:r>
              <a:rPr lang="en"/>
              <a:t>referring to how this purchase will not only improve farming operations at your site, but how it will also increase your ability to serve priority populations in the IE - ex more produce to be sold at farmers markets or farm stands available to the surrounding community</a:t>
            </a:r>
            <a:endParaRPr/>
          </a:p>
          <a:p>
            <a:pPr indent="0" lvl="0" marL="0" rtl="0" algn="l">
              <a:spcBef>
                <a:spcPts val="0"/>
              </a:spcBef>
              <a:spcAft>
                <a:spcPts val="0"/>
              </a:spcAft>
              <a:buNone/>
            </a:pPr>
            <a:r>
              <a:rPr lang="en"/>
              <a:t>Section 5: please describe your project in detail and what the purchases will be used for. Explain how this purchase will improve your farming operations and your ability to increase the regional food supply</a:t>
            </a:r>
            <a:endParaRPr/>
          </a:p>
          <a:p>
            <a:pPr indent="0" lvl="0" marL="0" rtl="0" algn="l">
              <a:spcBef>
                <a:spcPts val="0"/>
              </a:spcBef>
              <a:spcAft>
                <a:spcPts val="0"/>
              </a:spcAft>
              <a:buNone/>
            </a:pPr>
            <a:r>
              <a:rPr lang="en"/>
              <a:t>Section 6: please use the attached budget chart to fill out the equipment/ infrastructure requested including the price, and number of units needed</a:t>
            </a:r>
            <a:endParaRPr/>
          </a:p>
          <a:p>
            <a:pPr indent="0" lvl="0" marL="0" rtl="0" algn="l">
              <a:spcBef>
                <a:spcPts val="0"/>
              </a:spcBef>
              <a:spcAft>
                <a:spcPts val="0"/>
              </a:spcAft>
              <a:buNone/>
            </a:pPr>
            <a:r>
              <a:rPr lang="en"/>
              <a:t>Section 7: date when the project will be completed by</a:t>
            </a:r>
            <a:endParaRPr/>
          </a:p>
          <a:p>
            <a:pPr indent="0" lvl="0" marL="0" rtl="0" algn="l">
              <a:spcBef>
                <a:spcPts val="0"/>
              </a:spcBef>
              <a:spcAft>
                <a:spcPts val="0"/>
              </a:spcAft>
              <a:buNone/>
            </a:pPr>
            <a:r>
              <a:rPr lang="en"/>
              <a:t>Please note all sections must be completed for your application to be reviewed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10cac7daca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10cac7dac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106d4a66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106d4a66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google forms and online documents </a:t>
            </a:r>
            <a:r>
              <a:rPr lang="en"/>
              <a:t>aren't</a:t>
            </a:r>
            <a:r>
              <a:rPr lang="en"/>
              <a:t> for you, we offer a downloadable pdf form of the application which can be filled out and emailed to Lucy or myself who can help transcribe the </a:t>
            </a:r>
            <a:r>
              <a:rPr lang="en"/>
              <a:t>information</a:t>
            </a:r>
            <a:r>
              <a:rPr lang="en"/>
              <a:t> onto the google form</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fedb70a237_0_27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fedb70a237_0_27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fedb70a237_0_27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fedb70a237_0_27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333333"/>
                </a:solidFill>
                <a:highlight>
                  <a:schemeClr val="lt2"/>
                </a:highlight>
              </a:rPr>
              <a:t>Projects can fall within 5 categories: specific examples of projects within each category can be found on our website. </a:t>
            </a:r>
            <a:r>
              <a:rPr lang="en">
                <a:solidFill>
                  <a:schemeClr val="dk1"/>
                </a:solidFill>
                <a:highlight>
                  <a:schemeClr val="lt2"/>
                </a:highlight>
              </a:rPr>
              <a:t>Reminder this list is not comprehensive so if you have a need or idea that is not listed please feel free to reach out to a IERCD staff member</a:t>
            </a:r>
            <a:endParaRPr>
              <a:solidFill>
                <a:schemeClr val="dk1"/>
              </a:solidFill>
              <a:highlight>
                <a:schemeClr val="lt2"/>
              </a:highlight>
            </a:endParaRPr>
          </a:p>
          <a:p>
            <a:pPr indent="0" lvl="0" marL="0" rtl="0" algn="l">
              <a:spcBef>
                <a:spcPts val="0"/>
              </a:spcBef>
              <a:spcAft>
                <a:spcPts val="0"/>
              </a:spcAft>
              <a:buClr>
                <a:schemeClr val="dk1"/>
              </a:buClr>
              <a:buSzPts val="1100"/>
              <a:buFont typeface="Arial"/>
              <a:buNone/>
            </a:pPr>
            <a:r>
              <a:t/>
            </a:r>
            <a:endParaRPr>
              <a:solidFill>
                <a:schemeClr val="dk1"/>
              </a:solidFill>
              <a:highlight>
                <a:schemeClr val="lt2"/>
              </a:highlight>
            </a:endParaRPr>
          </a:p>
          <a:p>
            <a:pPr indent="0" lvl="0" marL="0" rtl="0" algn="l">
              <a:spcBef>
                <a:spcPts val="0"/>
              </a:spcBef>
              <a:spcAft>
                <a:spcPts val="0"/>
              </a:spcAft>
              <a:buNone/>
            </a:pPr>
            <a:r>
              <a:rPr lang="en"/>
              <a:t>Benefits including - increase food </a:t>
            </a:r>
            <a:r>
              <a:rPr lang="en"/>
              <a:t>sovereignty</a:t>
            </a:r>
            <a:r>
              <a:rPr lang="en"/>
              <a:t>, performs ecosystem services, provides </a:t>
            </a:r>
            <a:r>
              <a:rPr lang="en"/>
              <a:t>educational</a:t>
            </a:r>
            <a:r>
              <a:rPr lang="en"/>
              <a:t> and skills </a:t>
            </a:r>
            <a:r>
              <a:rPr lang="en"/>
              <a:t>development, gathers communities</a:t>
            </a:r>
            <a:endParaRPr/>
          </a:p>
          <a:p>
            <a:pPr indent="0" lvl="0" marL="0" rtl="0" algn="l">
              <a:spcBef>
                <a:spcPts val="0"/>
              </a:spcBef>
              <a:spcAft>
                <a:spcPts val="0"/>
              </a:spcAft>
              <a:buClr>
                <a:schemeClr val="dk1"/>
              </a:buClr>
              <a:buSzPts val="1100"/>
              <a:buFont typeface="Arial"/>
              <a:buNone/>
            </a:pPr>
            <a:r>
              <a:t/>
            </a:r>
            <a:endParaRPr>
              <a:solidFill>
                <a:schemeClr val="dk1"/>
              </a:solidFill>
              <a:highlight>
                <a:schemeClr val="lt2"/>
              </a:highlight>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fedb70a237_0_27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fedb70a237_0_27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rPr lang="en">
                <a:solidFill>
                  <a:schemeClr val="dk1"/>
                </a:solidFill>
                <a:highlight>
                  <a:schemeClr val="lt2"/>
                </a:highlight>
                <a:latin typeface="Roboto Slab"/>
                <a:ea typeface="Roboto Slab"/>
                <a:cs typeface="Roboto Slab"/>
                <a:sym typeface="Roboto Slab"/>
              </a:rPr>
              <a:t>Federal, State, and Local Governments are ineligible - however an eligible applicant from the list i just mentioned located on gov land would still be eligible </a:t>
            </a:r>
            <a:endParaRPr>
              <a:solidFill>
                <a:schemeClr val="dk1"/>
              </a:solidFill>
              <a:highlight>
                <a:schemeClr val="lt2"/>
              </a:highlight>
            </a:endParaRPr>
          </a:p>
          <a:p>
            <a:pPr indent="0" lvl="0" marL="457200" rtl="0" algn="l">
              <a:lnSpc>
                <a:spcPct val="115000"/>
              </a:lnSpc>
              <a:spcBef>
                <a:spcPts val="1100"/>
              </a:spcBef>
              <a:spcAft>
                <a:spcPts val="0"/>
              </a:spcAft>
              <a:buNone/>
            </a:pPr>
            <a:r>
              <a:rPr lang="en">
                <a:solidFill>
                  <a:srgbClr val="333333"/>
                </a:solidFill>
                <a:highlight>
                  <a:schemeClr val="lt2"/>
                </a:highlight>
              </a:rPr>
              <a:t>School gardens are not eligible for this program and should instead apply to </a:t>
            </a:r>
            <a:r>
              <a:rPr lang="en" u="sng">
                <a:solidFill>
                  <a:srgbClr val="1B5E74"/>
                </a:solidFill>
                <a:highlight>
                  <a:schemeClr val="lt2"/>
                </a:highlight>
                <a:hlinkClick r:id="rId2">
                  <a:extLst>
                    <a:ext uri="{A12FA001-AC4F-418D-AE19-62706E023703}">
                      <ahyp:hlinkClr val="tx"/>
                    </a:ext>
                  </a:extLst>
                </a:hlinkClick>
              </a:rPr>
              <a:t>The California Farm to School Program</a:t>
            </a:r>
            <a:r>
              <a:rPr lang="en">
                <a:solidFill>
                  <a:srgbClr val="333333"/>
                </a:solidFill>
                <a:highlight>
                  <a:schemeClr val="lt2"/>
                </a:highlight>
              </a:rPr>
              <a:t>. This includes public and private schools as well as universities</a:t>
            </a:r>
            <a:endParaRPr>
              <a:solidFill>
                <a:srgbClr val="333333"/>
              </a:solidFill>
              <a:highlight>
                <a:schemeClr val="lt2"/>
              </a:highlight>
            </a:endParaRPr>
          </a:p>
          <a:p>
            <a:pPr indent="0" lvl="0" marL="457200" rtl="0" algn="l">
              <a:lnSpc>
                <a:spcPct val="115000"/>
              </a:lnSpc>
              <a:spcBef>
                <a:spcPts val="1100"/>
              </a:spcBef>
              <a:spcAft>
                <a:spcPts val="0"/>
              </a:spcAft>
              <a:buNone/>
            </a:pPr>
            <a:r>
              <a:rPr lang="en">
                <a:solidFill>
                  <a:srgbClr val="333333"/>
                </a:solidFill>
                <a:highlight>
                  <a:schemeClr val="lt2"/>
                </a:highlight>
              </a:rPr>
              <a:t>Priority population = disadvantaged or low income communites</a:t>
            </a:r>
            <a:endParaRPr>
              <a:solidFill>
                <a:srgbClr val="333333"/>
              </a:solidFill>
              <a:highlight>
                <a:schemeClr val="lt2"/>
              </a:highlight>
            </a:endParaRPr>
          </a:p>
          <a:p>
            <a:pPr indent="0" lvl="0" marL="914400" rtl="0" algn="l">
              <a:lnSpc>
                <a:spcPct val="115000"/>
              </a:lnSpc>
              <a:spcBef>
                <a:spcPts val="1100"/>
              </a:spcBef>
              <a:spcAft>
                <a:spcPts val="1100"/>
              </a:spcAft>
              <a:buNone/>
            </a:pPr>
            <a:r>
              <a:t/>
            </a:r>
            <a:endParaRPr sz="1200">
              <a:solidFill>
                <a:srgbClr val="333333"/>
              </a:solidFill>
              <a:highlight>
                <a:srgbClr val="FFFFFF"/>
              </a:highligh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fedb70a237_0_27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fedb70a237_0_27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What the review committee will use to score and compare projects - please make sure to keep these criteria in mind when completing your application and ensure all are discussed in detail</a:t>
            </a:r>
            <a:endParaRPr>
              <a:solidFill>
                <a:schemeClr val="dk1"/>
              </a:solidFill>
            </a:endParaRPr>
          </a:p>
          <a:p>
            <a:pPr indent="0" lvl="0" marL="457200" rtl="0" algn="l">
              <a:lnSpc>
                <a:spcPct val="115000"/>
              </a:lnSpc>
              <a:spcBef>
                <a:spcPts val="0"/>
              </a:spcBef>
              <a:spcAft>
                <a:spcPts val="0"/>
              </a:spcAft>
              <a:buNone/>
            </a:pPr>
            <a:r>
              <a:rPr lang="en" sz="1200">
                <a:solidFill>
                  <a:srgbClr val="333333"/>
                </a:solidFill>
                <a:highlight>
                  <a:schemeClr val="lt1"/>
                </a:highlight>
              </a:rPr>
              <a:t>Priority population = disadvantaged or low income communites</a:t>
            </a:r>
            <a:endParaRPr sz="1200">
              <a:solidFill>
                <a:srgbClr val="333333"/>
              </a:solidFill>
              <a:highlight>
                <a:schemeClr val="lt1"/>
              </a:highlight>
            </a:endParaRPr>
          </a:p>
          <a:p>
            <a:pPr indent="0" lvl="0" marL="457200" rtl="0" algn="l">
              <a:lnSpc>
                <a:spcPct val="115000"/>
              </a:lnSpc>
              <a:spcBef>
                <a:spcPts val="1100"/>
              </a:spcBef>
              <a:spcAft>
                <a:spcPts val="0"/>
              </a:spcAft>
              <a:buNone/>
            </a:pPr>
            <a:r>
              <a:rPr lang="en" sz="1200">
                <a:solidFill>
                  <a:srgbClr val="333333"/>
                </a:solidFill>
                <a:highlight>
                  <a:schemeClr val="lt1"/>
                </a:highlight>
              </a:rPr>
              <a:t>Strength of project team referring to experience in managing past funding and or sufficient number of staff members to accomplish the desired project goals within the specified time frame</a:t>
            </a:r>
            <a:endParaRPr sz="1200">
              <a:solidFill>
                <a:srgbClr val="333333"/>
              </a:solidFill>
              <a:highlight>
                <a:schemeClr val="lt1"/>
              </a:highlight>
            </a:endParaRPr>
          </a:p>
          <a:p>
            <a:pPr indent="0" lvl="0" marL="457200" rtl="0" algn="l">
              <a:lnSpc>
                <a:spcPct val="115000"/>
              </a:lnSpc>
              <a:spcBef>
                <a:spcPts val="1100"/>
              </a:spcBef>
              <a:spcAft>
                <a:spcPts val="1100"/>
              </a:spcAft>
              <a:buNone/>
            </a:pPr>
            <a:r>
              <a:rPr lang="en" sz="1200">
                <a:solidFill>
                  <a:srgbClr val="333333"/>
                </a:solidFill>
                <a:highlight>
                  <a:schemeClr val="lt1"/>
                </a:highlight>
              </a:rPr>
              <a:t>Reminder this is a competitive grant and we want to ensure we can fund as many great projects as financially possible</a:t>
            </a:r>
            <a:endParaRPr sz="1200">
              <a:solidFill>
                <a:srgbClr val="333333"/>
              </a:solidFill>
              <a:highlight>
                <a:schemeClr val="lt1"/>
              </a:highligh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0d78e31b9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0d78e31b9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Section 2: organization type, organizations mission and </a:t>
            </a:r>
            <a:r>
              <a:rPr lang="en"/>
              <a:t>experience</a:t>
            </a:r>
            <a:r>
              <a:rPr lang="en"/>
              <a:t> with urban agriculture, and current partnerships</a:t>
            </a:r>
            <a:endParaRPr/>
          </a:p>
          <a:p>
            <a:pPr indent="0" lvl="0" marL="0" rtl="0" algn="l">
              <a:spcBef>
                <a:spcPts val="0"/>
              </a:spcBef>
              <a:spcAft>
                <a:spcPts val="0"/>
              </a:spcAft>
              <a:buNone/>
            </a:pPr>
            <a:r>
              <a:rPr lang="en"/>
              <a:t>Section 3: the priority population served and engagement strategy as well as how project will </a:t>
            </a:r>
            <a:r>
              <a:rPr lang="en"/>
              <a:t>address</a:t>
            </a:r>
            <a:r>
              <a:rPr lang="en"/>
              <a:t> specific needs of local community</a:t>
            </a:r>
            <a:endParaRPr/>
          </a:p>
          <a:p>
            <a:pPr indent="0" lvl="0" marL="0" rtl="0" algn="l">
              <a:spcBef>
                <a:spcPts val="0"/>
              </a:spcBef>
              <a:spcAft>
                <a:spcPts val="0"/>
              </a:spcAft>
              <a:buNone/>
            </a:pPr>
            <a:r>
              <a:rPr lang="en"/>
              <a:t>Section 4: using the provided table </a:t>
            </a:r>
            <a:r>
              <a:rPr lang="en"/>
              <a:t>accessible</a:t>
            </a:r>
            <a:r>
              <a:rPr lang="en"/>
              <a:t> through the project staff table link - include only the primary individuals involved in the project including their role and past experience with other similar projects</a:t>
            </a:r>
            <a:endParaRPr/>
          </a:p>
          <a:p>
            <a:pPr indent="0" lvl="0" marL="0" rtl="0" algn="l">
              <a:spcBef>
                <a:spcPts val="0"/>
              </a:spcBef>
              <a:spcAft>
                <a:spcPts val="0"/>
              </a:spcAft>
              <a:buNone/>
            </a:pPr>
            <a:r>
              <a:rPr lang="en"/>
              <a:t>Section 5: detailed description of the project and how the award will be used. The more detail the better help us to see the vision you have for your project and how this award can make that happen</a:t>
            </a:r>
            <a:endParaRPr/>
          </a:p>
          <a:p>
            <a:pPr indent="0" lvl="0" marL="0" rtl="0" algn="l">
              <a:spcBef>
                <a:spcPts val="0"/>
              </a:spcBef>
              <a:spcAft>
                <a:spcPts val="0"/>
              </a:spcAft>
              <a:buNone/>
            </a:pPr>
            <a:r>
              <a:rPr lang="en"/>
              <a:t>Section 6: check all CDFA Urban Ag Grant Program goals that your project will address (8 options). At least one must apply but please only check the goals that directly apply. All chosen goals need to be briefly explained to illustrate how they will be addressed. Please note checked </a:t>
            </a:r>
            <a:r>
              <a:rPr lang="en"/>
              <a:t>goal</a:t>
            </a:r>
            <a:r>
              <a:rPr lang="en"/>
              <a:t> that are not clearly </a:t>
            </a:r>
            <a:r>
              <a:rPr lang="en"/>
              <a:t>addressed</a:t>
            </a:r>
            <a:r>
              <a:rPr lang="en"/>
              <a:t> will not be considered (The amount of goals that are checked will not influence your application consideration - projects will be evaluated based on the ranking criteria.</a:t>
            </a:r>
            <a:endParaRPr/>
          </a:p>
          <a:p>
            <a:pPr indent="0" lvl="0" marL="0" rtl="0" algn="l">
              <a:spcBef>
                <a:spcPts val="0"/>
              </a:spcBef>
              <a:spcAft>
                <a:spcPts val="0"/>
              </a:spcAft>
              <a:buNone/>
            </a:pPr>
            <a:r>
              <a:rPr lang="en"/>
              <a:t>Section 7: Using the provided outcomes and timeline table on the application describe the measurable outcomes [end result of the activity]of the project and the steps that will be taken to accomplish them as well as the anticipated completion date of each step (month year), additionally note how the project will </a:t>
            </a:r>
            <a:r>
              <a:rPr lang="en"/>
              <a:t>continue</a:t>
            </a:r>
            <a:r>
              <a:rPr lang="en"/>
              <a:t> after funding is complete</a:t>
            </a:r>
            <a:endParaRPr/>
          </a:p>
          <a:p>
            <a:pPr indent="0" lvl="0" marL="0" rtl="0" algn="l">
              <a:spcBef>
                <a:spcPts val="0"/>
              </a:spcBef>
              <a:spcAft>
                <a:spcPts val="0"/>
              </a:spcAft>
              <a:buNone/>
            </a:pPr>
            <a:r>
              <a:rPr lang="en"/>
              <a:t>Section 8: full </a:t>
            </a:r>
            <a:r>
              <a:rPr lang="en"/>
              <a:t>financial cost of project, using the provided budget table please break down all costs including staff time, travel and equipment used , - reminder match funding is not required but list any additional funding sources if applicable</a:t>
            </a:r>
            <a:endParaRPr/>
          </a:p>
          <a:p>
            <a:pPr indent="0" lvl="0" marL="0" rtl="0" algn="l">
              <a:spcBef>
                <a:spcPts val="0"/>
              </a:spcBef>
              <a:spcAft>
                <a:spcPts val="0"/>
              </a:spcAft>
              <a:buNone/>
            </a:pPr>
            <a:r>
              <a:rPr lang="en"/>
              <a:t>Section 9: certification of previously provided information, inquiry about TA needed to accomplish the project by IERCD staff and reminder to reach out to staff for assiatance</a:t>
            </a:r>
            <a:endParaRPr/>
          </a:p>
          <a:p>
            <a:pPr indent="0" lvl="0" marL="0" rtl="0" algn="l">
              <a:spcBef>
                <a:spcPts val="0"/>
              </a:spcBef>
              <a:spcAft>
                <a:spcPts val="0"/>
              </a:spcAft>
              <a:buClr>
                <a:schemeClr val="dk1"/>
              </a:buClr>
              <a:buSzPts val="1100"/>
              <a:buFont typeface="Arial"/>
              <a:buNone/>
            </a:pPr>
            <a:r>
              <a:rPr lang="en">
                <a:solidFill>
                  <a:schemeClr val="dk1"/>
                </a:solidFill>
              </a:rPr>
              <a:t>Please note all sections must be completed for your application to be reviewed</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10cac7daca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10cac7daca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10cac7daca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10cac7dac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fedb70a237_0_9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fedb70a237_0_9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Please type your questions in the chat and we will be having a designated Q/A portion at the end for any additional questions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0dfb069b5e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30dfb069b5e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Reminder: please make sure all questions are answered </a:t>
            </a:r>
            <a:r>
              <a:rPr lang="en"/>
              <a:t>completely</a:t>
            </a:r>
            <a:r>
              <a:rPr lang="en"/>
              <a:t> before submitting application and please feel free to reach out for any questions of technical assistance on your application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0e4af0a597_0_8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30e4af0a597_0_8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Track 1 and 2 awardees will be asked to report on their projects by providing an invoice, summary, and photos to IERCD staff</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Numerical data such as number of volunteers at a community garden planting event</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Staff can help support projects that may have encountered a problem and provide support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0e4af0a597_0_7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30e4af0a597_0_7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latin typeface="Roboto Slab"/>
                <a:ea typeface="Roboto Slab"/>
                <a:cs typeface="Roboto Slab"/>
                <a:sym typeface="Roboto Slab"/>
              </a:rPr>
              <a:t>All items listed in approved project budget sheet will be reimbursed</a:t>
            </a:r>
            <a:endParaRPr>
              <a:solidFill>
                <a:schemeClr val="dk1"/>
              </a:solidFill>
              <a:latin typeface="Roboto Slab"/>
              <a:ea typeface="Roboto Slab"/>
              <a:cs typeface="Roboto Slab"/>
              <a:sym typeface="Roboto Slab"/>
            </a:endParaRPr>
          </a:p>
          <a:p>
            <a:pPr indent="0" lvl="0" marL="0" rtl="0" algn="l">
              <a:spcBef>
                <a:spcPts val="1200"/>
              </a:spcBef>
              <a:spcAft>
                <a:spcPts val="0"/>
              </a:spcAft>
              <a:buNone/>
            </a:pPr>
            <a:r>
              <a:rPr lang="en">
                <a:solidFill>
                  <a:schemeClr val="dk1"/>
                </a:solidFill>
                <a:latin typeface="Roboto Slab"/>
                <a:ea typeface="Roboto Slab"/>
                <a:cs typeface="Roboto Slab"/>
                <a:sym typeface="Roboto Slab"/>
              </a:rPr>
              <a:t>Direct cost - </a:t>
            </a:r>
            <a:r>
              <a:rPr lang="en">
                <a:solidFill>
                  <a:schemeClr val="dk1"/>
                </a:solidFill>
                <a:latin typeface="Roboto Slab"/>
                <a:ea typeface="Roboto Slab"/>
                <a:cs typeface="Roboto Slab"/>
                <a:sym typeface="Roboto Slab"/>
              </a:rPr>
              <a:t>Expenses directly related to fundable project (ex. Shade structure)</a:t>
            </a:r>
            <a:endParaRPr>
              <a:solidFill>
                <a:schemeClr val="dk1"/>
              </a:solidFill>
              <a:latin typeface="Roboto Slab"/>
              <a:ea typeface="Roboto Slab"/>
              <a:cs typeface="Roboto Slab"/>
              <a:sym typeface="Roboto Slab"/>
            </a:endParaRPr>
          </a:p>
          <a:p>
            <a:pPr indent="0" lvl="0" marL="0" rtl="0" algn="l">
              <a:lnSpc>
                <a:spcPct val="115000"/>
              </a:lnSpc>
              <a:spcBef>
                <a:spcPts val="0"/>
              </a:spcBef>
              <a:spcAft>
                <a:spcPts val="0"/>
              </a:spcAft>
              <a:buNone/>
            </a:pPr>
            <a:r>
              <a:rPr lang="en">
                <a:solidFill>
                  <a:schemeClr val="dk1"/>
                </a:solidFill>
                <a:latin typeface="Roboto Slab"/>
                <a:ea typeface="Roboto Slab"/>
                <a:cs typeface="Roboto Slab"/>
                <a:sym typeface="Roboto Slab"/>
              </a:rPr>
              <a:t>Indirect cost - Expenses not directly related to fundable project but required to accomplish goal - only account for 30% less of award total (ex. Operational costs such as utilities, grant admin)</a:t>
            </a:r>
            <a:endParaRPr>
              <a:solidFill>
                <a:schemeClr val="dk1"/>
              </a:solidFill>
              <a:latin typeface="Roboto Slab"/>
              <a:ea typeface="Roboto Slab"/>
              <a:cs typeface="Roboto Slab"/>
              <a:sym typeface="Roboto Slab"/>
            </a:endParaRPr>
          </a:p>
          <a:p>
            <a:pPr indent="0" lvl="0" marL="0" rtl="0" algn="l">
              <a:spcBef>
                <a:spcPts val="1200"/>
              </a:spcBef>
              <a:spcAft>
                <a:spcPts val="0"/>
              </a:spcAft>
              <a:buNone/>
            </a:pPr>
            <a:r>
              <a:rPr lang="en">
                <a:latin typeface="Roboto Slab"/>
                <a:ea typeface="Roboto Slab"/>
                <a:cs typeface="Roboto Slab"/>
                <a:sym typeface="Roboto Slab"/>
              </a:rPr>
              <a:t>No matching funds required</a:t>
            </a:r>
            <a:endParaRPr>
              <a:latin typeface="Roboto Slab"/>
              <a:ea typeface="Roboto Slab"/>
              <a:cs typeface="Roboto Slab"/>
              <a:sym typeface="Roboto Slab"/>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0dfb069b5e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30dfb069b5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 such thing as a bad question</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10cac7daca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310cac7daca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We </a:t>
            </a:r>
            <a:r>
              <a:rPr lang="en">
                <a:solidFill>
                  <a:schemeClr val="dk1"/>
                </a:solidFill>
              </a:rPr>
              <a:t>Will be offering in person and virtual workshops to provide assistance on applications and answer questions as well as holding virtual office hours weekly. Available by email or phone as well</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d91e1f37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d91e1f37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received funding from CDFA for this urban grant program to administer subawards in our </a:t>
            </a:r>
            <a:r>
              <a:rPr lang="en"/>
              <a:t>district</a:t>
            </a:r>
            <a:r>
              <a:rPr lang="en"/>
              <a:t> to fund urban ag projects</a:t>
            </a:r>
            <a:endParaRPr/>
          </a:p>
          <a:p>
            <a:pPr indent="0" lvl="0" marL="0" rtl="0" algn="l">
              <a:spcBef>
                <a:spcPts val="0"/>
              </a:spcBef>
              <a:spcAft>
                <a:spcPts val="0"/>
              </a:spcAft>
              <a:buNone/>
            </a:pPr>
            <a:r>
              <a:rPr lang="en"/>
              <a:t>Priority populations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fedb70a237_0_9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fedb70a237_0_9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e9090756a_1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e9090756a_1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will be going over the difference between the two and please apply to the track that best matches your eligibility and project needs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019be5d69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019be5d69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fedb70a237_0_27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fedb70a237_0_27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Eligible projects such as community gathering spaces, shade structures, farm stand, CSA, Tools, solar </a:t>
            </a:r>
            <a:r>
              <a:rPr lang="en"/>
              <a:t>panels</a:t>
            </a:r>
            <a:r>
              <a:rPr lang="en"/>
              <a:t> for more examples of eligible </a:t>
            </a:r>
            <a:r>
              <a:rPr lang="en"/>
              <a:t>projects</a:t>
            </a:r>
            <a:r>
              <a:rPr lang="en"/>
              <a:t> please refer to the IERCD website (add in chat) reminder this list is not comprehensive so if you have a need or idea that is not listed please feel free to reach out to a IERCD staff member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fedb70a237_0_27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fedb70a237_0_27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rPr lang="en">
                <a:solidFill>
                  <a:schemeClr val="dk1"/>
                </a:solidFill>
                <a:latin typeface="Roboto Slab"/>
                <a:ea typeface="Roboto Slab"/>
                <a:cs typeface="Roboto Slab"/>
                <a:sym typeface="Roboto Slab"/>
              </a:rPr>
              <a:t>Nonprofit farms are not eligible for this program track, but will be eligible for Track 2</a:t>
            </a:r>
            <a:endParaRPr>
              <a:solidFill>
                <a:schemeClr val="dk1"/>
              </a:solidFill>
              <a:latin typeface="Roboto Slab"/>
              <a:ea typeface="Roboto Slab"/>
              <a:cs typeface="Roboto Slab"/>
              <a:sym typeface="Roboto Slab"/>
            </a:endParaRPr>
          </a:p>
          <a:p>
            <a:pPr indent="0" lvl="0" marL="457200" rtl="0" algn="l">
              <a:lnSpc>
                <a:spcPct val="115000"/>
              </a:lnSpc>
              <a:spcBef>
                <a:spcPts val="1100"/>
              </a:spcBef>
              <a:spcAft>
                <a:spcPts val="0"/>
              </a:spcAft>
              <a:buNone/>
            </a:pPr>
            <a:r>
              <a:rPr lang="en">
                <a:solidFill>
                  <a:schemeClr val="dk1"/>
                </a:solidFill>
                <a:latin typeface="Roboto Slab"/>
                <a:ea typeface="Roboto Slab"/>
                <a:cs typeface="Roboto Slab"/>
                <a:sym typeface="Roboto Slab"/>
              </a:rPr>
              <a:t>If you are outside of our district boundary we encourage you to connect with Los Angeles Food Policy Council (Los Angeles) , San Diego Center for Community health (San Diego), Agroecology Commons (Bay Area), Asian Business Institute and Resource Center (Fresno), Community Alliance with Family Farms (Statewide)</a:t>
            </a:r>
            <a:endParaRPr>
              <a:solidFill>
                <a:schemeClr val="dk1"/>
              </a:solidFill>
              <a:latin typeface="Roboto Slab"/>
              <a:ea typeface="Roboto Slab"/>
              <a:cs typeface="Roboto Slab"/>
              <a:sym typeface="Roboto Slab"/>
            </a:endParaRPr>
          </a:p>
          <a:p>
            <a:pPr indent="0" lvl="0" marL="0" rtl="0" algn="l">
              <a:spcBef>
                <a:spcPts val="110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fedb70a237_0_27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fedb70a237_0_27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the review committee will use to score and compare projects - please make sure to keep these criteria in mind when completing your application and ensure all are discussed in detail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Priority population refers to a low income or disadvantaged community within IERCDs district boundary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comments" Target="../comments/comment1.xml"/><Relationship Id="rId4"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hyperlink" Target="mailto:lsolorzano@iercd.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iercd.org/district-boundaries" TargetMode="Externa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comments" Target="../comments/comment2.xml"/><Relationship Id="rId4" Type="http://schemas.openxmlformats.org/officeDocument/2006/relationships/image" Target="../media/image8.png"/><Relationship Id="rId5" Type="http://schemas.openxmlformats.org/officeDocument/2006/relationships/hyperlink" Target="mailto:lsolorzano@iercd.org" TargetMode="External"/><Relationship Id="rId6"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hyperlink" Target="https://www.iercd.org/district-boundaries"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62" name="Shape 62"/>
        <p:cNvGrpSpPr/>
        <p:nvPr/>
      </p:nvGrpSpPr>
      <p:grpSpPr>
        <a:xfrm>
          <a:off x="0" y="0"/>
          <a:ext cx="0" cy="0"/>
          <a:chOff x="0" y="0"/>
          <a:chExt cx="0" cy="0"/>
        </a:xfrm>
      </p:grpSpPr>
      <p:sp>
        <p:nvSpPr>
          <p:cNvPr id="63" name="Google Shape;63;p13"/>
          <p:cNvSpPr txBox="1"/>
          <p:nvPr>
            <p:ph type="ctrTitle"/>
          </p:nvPr>
        </p:nvSpPr>
        <p:spPr>
          <a:xfrm>
            <a:off x="1858700" y="672723"/>
            <a:ext cx="5585100" cy="17871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sz="3400"/>
          </a:p>
          <a:p>
            <a:pPr indent="0" lvl="0" marL="0" rtl="0" algn="ctr">
              <a:spcBef>
                <a:spcPts val="0"/>
              </a:spcBef>
              <a:spcAft>
                <a:spcPts val="0"/>
              </a:spcAft>
              <a:buNone/>
            </a:pPr>
            <a:r>
              <a:rPr lang="en" sz="3400">
                <a:solidFill>
                  <a:srgbClr val="EFEFEF"/>
                </a:solidFill>
              </a:rPr>
              <a:t>2023 IERCD Urban Agriculture Subaward Program</a:t>
            </a:r>
            <a:endParaRPr sz="3400">
              <a:solidFill>
                <a:srgbClr val="EFEFEF"/>
              </a:solidFill>
            </a:endParaRPr>
          </a:p>
        </p:txBody>
      </p:sp>
      <p:sp>
        <p:nvSpPr>
          <p:cNvPr id="64" name="Google Shape;64;p13"/>
          <p:cNvSpPr txBox="1"/>
          <p:nvPr>
            <p:ph idx="1" type="subTitle"/>
          </p:nvPr>
        </p:nvSpPr>
        <p:spPr>
          <a:xfrm>
            <a:off x="1932650" y="2261675"/>
            <a:ext cx="5437200" cy="834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2600"/>
          </a:p>
          <a:p>
            <a:pPr indent="0" lvl="0" marL="0" rtl="0" algn="ctr">
              <a:spcBef>
                <a:spcPts val="0"/>
              </a:spcBef>
              <a:spcAft>
                <a:spcPts val="0"/>
              </a:spcAft>
              <a:buNone/>
            </a:pPr>
            <a:r>
              <a:t/>
            </a:r>
            <a:endParaRPr sz="2600"/>
          </a:p>
          <a:p>
            <a:pPr indent="0" lvl="0" marL="0" rtl="0" algn="ctr">
              <a:spcBef>
                <a:spcPts val="0"/>
              </a:spcBef>
              <a:spcAft>
                <a:spcPts val="0"/>
              </a:spcAft>
              <a:buNone/>
            </a:pPr>
            <a:r>
              <a:rPr lang="en">
                <a:solidFill>
                  <a:srgbClr val="EFEFEF"/>
                </a:solidFill>
              </a:rPr>
              <a:t>Informational Webinar: Tracks 1 &amp; 2</a:t>
            </a:r>
            <a:endParaRPr>
              <a:solidFill>
                <a:srgbClr val="EFEFE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graphicFrame>
        <p:nvGraphicFramePr>
          <p:cNvPr id="124" name="Google Shape;124;p22"/>
          <p:cNvGraphicFramePr/>
          <p:nvPr/>
        </p:nvGraphicFramePr>
        <p:xfrm>
          <a:off x="802775" y="458025"/>
          <a:ext cx="3000000" cy="3000000"/>
        </p:xfrm>
        <a:graphic>
          <a:graphicData uri="http://schemas.openxmlformats.org/drawingml/2006/table">
            <a:tbl>
              <a:tblPr>
                <a:noFill/>
                <a:tableStyleId>{520A019B-404E-494C-9F39-801475040AC3}</a:tableStyleId>
              </a:tblPr>
              <a:tblGrid>
                <a:gridCol w="3619500"/>
                <a:gridCol w="3619500"/>
              </a:tblGrid>
              <a:tr h="544825">
                <a:tc>
                  <a:txBody>
                    <a:bodyPr/>
                    <a:lstStyle/>
                    <a:p>
                      <a:pPr indent="0" lvl="0" marL="0" rtl="0" algn="l">
                        <a:spcBef>
                          <a:spcPts val="0"/>
                        </a:spcBef>
                        <a:spcAft>
                          <a:spcPts val="0"/>
                        </a:spcAft>
                        <a:buNone/>
                      </a:pPr>
                      <a:r>
                        <a:rPr b="1" lang="en">
                          <a:solidFill>
                            <a:schemeClr val="dk1"/>
                          </a:solidFill>
                        </a:rPr>
                        <a:t>Track 1: </a:t>
                      </a:r>
                      <a:r>
                        <a:rPr b="1" lang="en">
                          <a:solidFill>
                            <a:schemeClr val="dk1"/>
                          </a:solidFill>
                        </a:rPr>
                        <a:t>Application Overview</a:t>
                      </a:r>
                      <a:endParaRPr b="1">
                        <a:solidFill>
                          <a:schemeClr val="dk1"/>
                        </a:solidFill>
                      </a:endParaRPr>
                    </a:p>
                  </a:txBody>
                  <a:tcPr marT="91425" marB="91425" marR="91425" marL="91425"/>
                </a:tc>
                <a:tc>
                  <a:txBody>
                    <a:bodyPr/>
                    <a:lstStyle/>
                    <a:p>
                      <a:pPr indent="0" lvl="0" marL="0" rtl="0" algn="l">
                        <a:spcBef>
                          <a:spcPts val="0"/>
                        </a:spcBef>
                        <a:spcAft>
                          <a:spcPts val="0"/>
                        </a:spcAft>
                        <a:buNone/>
                      </a:pPr>
                      <a:r>
                        <a:t/>
                      </a:r>
                      <a:endParaRPr>
                        <a:solidFill>
                          <a:schemeClr val="dk1"/>
                        </a:solidFill>
                      </a:endParaRPr>
                    </a:p>
                  </a:txBody>
                  <a:tcPr marT="91425" marB="91425" marR="91425" marL="91425"/>
                </a:tc>
              </a:tr>
              <a:tr h="523925">
                <a:tc>
                  <a:txBody>
                    <a:bodyPr/>
                    <a:lstStyle/>
                    <a:p>
                      <a:pPr indent="0" lvl="0" marL="0" rtl="0" algn="l">
                        <a:spcBef>
                          <a:spcPts val="0"/>
                        </a:spcBef>
                        <a:spcAft>
                          <a:spcPts val="0"/>
                        </a:spcAft>
                        <a:buNone/>
                      </a:pPr>
                      <a:r>
                        <a:rPr lang="en">
                          <a:solidFill>
                            <a:schemeClr val="dk1"/>
                          </a:solidFill>
                        </a:rPr>
                        <a:t>Section 1</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General Contact Information</a:t>
                      </a:r>
                      <a:endParaRPr>
                        <a:solidFill>
                          <a:schemeClr val="dk1"/>
                        </a:solidFill>
                      </a:endParaRPr>
                    </a:p>
                  </a:txBody>
                  <a:tcPr marT="91425" marB="91425" marR="91425" marL="91425"/>
                </a:tc>
              </a:tr>
              <a:tr h="523925">
                <a:tc>
                  <a:txBody>
                    <a:bodyPr/>
                    <a:lstStyle/>
                    <a:p>
                      <a:pPr indent="0" lvl="0" marL="0" rtl="0" algn="l">
                        <a:spcBef>
                          <a:spcPts val="0"/>
                        </a:spcBef>
                        <a:spcAft>
                          <a:spcPts val="0"/>
                        </a:spcAft>
                        <a:buNone/>
                      </a:pPr>
                      <a:r>
                        <a:rPr lang="en">
                          <a:solidFill>
                            <a:schemeClr val="dk1"/>
                          </a:solidFill>
                        </a:rPr>
                        <a:t>Section 2</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Farm Information</a:t>
                      </a:r>
                      <a:endParaRPr>
                        <a:solidFill>
                          <a:schemeClr val="dk1"/>
                        </a:solidFill>
                      </a:endParaRPr>
                    </a:p>
                  </a:txBody>
                  <a:tcPr marT="91425" marB="91425" marR="91425" marL="91425"/>
                </a:tc>
              </a:tr>
              <a:tr h="523925">
                <a:tc>
                  <a:txBody>
                    <a:bodyPr/>
                    <a:lstStyle/>
                    <a:p>
                      <a:pPr indent="0" lvl="0" marL="0" rtl="0" algn="l">
                        <a:spcBef>
                          <a:spcPts val="0"/>
                        </a:spcBef>
                        <a:spcAft>
                          <a:spcPts val="0"/>
                        </a:spcAft>
                        <a:buNone/>
                      </a:pPr>
                      <a:r>
                        <a:rPr lang="en">
                          <a:solidFill>
                            <a:schemeClr val="dk1"/>
                          </a:solidFill>
                        </a:rPr>
                        <a:t>Section 3</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Financial Need</a:t>
                      </a:r>
                      <a:endParaRPr>
                        <a:solidFill>
                          <a:schemeClr val="dk1"/>
                        </a:solidFill>
                      </a:endParaRPr>
                    </a:p>
                  </a:txBody>
                  <a:tcPr marT="91425" marB="91425" marR="91425" marL="91425"/>
                </a:tc>
              </a:tr>
              <a:tr h="523925">
                <a:tc>
                  <a:txBody>
                    <a:bodyPr/>
                    <a:lstStyle/>
                    <a:p>
                      <a:pPr indent="0" lvl="0" marL="0" rtl="0" algn="l">
                        <a:spcBef>
                          <a:spcPts val="0"/>
                        </a:spcBef>
                        <a:spcAft>
                          <a:spcPts val="0"/>
                        </a:spcAft>
                        <a:buNone/>
                      </a:pPr>
                      <a:r>
                        <a:rPr lang="en">
                          <a:solidFill>
                            <a:schemeClr val="dk1"/>
                          </a:solidFill>
                        </a:rPr>
                        <a:t>Section 4</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Capacity</a:t>
                      </a:r>
                      <a:endParaRPr>
                        <a:solidFill>
                          <a:schemeClr val="dk1"/>
                        </a:solidFill>
                      </a:endParaRPr>
                    </a:p>
                  </a:txBody>
                  <a:tcPr marT="91425" marB="91425" marR="91425" marL="91425"/>
                </a:tc>
              </a:tr>
              <a:tr h="523925">
                <a:tc>
                  <a:txBody>
                    <a:bodyPr/>
                    <a:lstStyle/>
                    <a:p>
                      <a:pPr indent="0" lvl="0" marL="0" rtl="0" algn="l">
                        <a:spcBef>
                          <a:spcPts val="0"/>
                        </a:spcBef>
                        <a:spcAft>
                          <a:spcPts val="0"/>
                        </a:spcAft>
                        <a:buNone/>
                      </a:pPr>
                      <a:r>
                        <a:rPr lang="en">
                          <a:solidFill>
                            <a:schemeClr val="dk1"/>
                          </a:solidFill>
                        </a:rPr>
                        <a:t>Section 5</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Project Proposal</a:t>
                      </a:r>
                      <a:endParaRPr>
                        <a:solidFill>
                          <a:schemeClr val="dk1"/>
                        </a:solidFill>
                      </a:endParaRPr>
                    </a:p>
                  </a:txBody>
                  <a:tcPr marT="91425" marB="91425" marR="91425" marL="91425"/>
                </a:tc>
              </a:tr>
              <a:tr h="523925">
                <a:tc>
                  <a:txBody>
                    <a:bodyPr/>
                    <a:lstStyle/>
                    <a:p>
                      <a:pPr indent="0" lvl="0" marL="0" rtl="0" algn="l">
                        <a:spcBef>
                          <a:spcPts val="0"/>
                        </a:spcBef>
                        <a:spcAft>
                          <a:spcPts val="0"/>
                        </a:spcAft>
                        <a:buNone/>
                      </a:pPr>
                      <a:r>
                        <a:rPr lang="en">
                          <a:solidFill>
                            <a:schemeClr val="dk1"/>
                          </a:solidFill>
                        </a:rPr>
                        <a:t>Section 6</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Budget</a:t>
                      </a:r>
                      <a:endParaRPr>
                        <a:solidFill>
                          <a:schemeClr val="dk1"/>
                        </a:solidFill>
                      </a:endParaRPr>
                    </a:p>
                  </a:txBody>
                  <a:tcPr marT="91425" marB="91425" marR="91425" marL="91425"/>
                </a:tc>
              </a:tr>
              <a:tr h="523925">
                <a:tc>
                  <a:txBody>
                    <a:bodyPr/>
                    <a:lstStyle/>
                    <a:p>
                      <a:pPr indent="0" lvl="0" marL="0" rtl="0" algn="l">
                        <a:spcBef>
                          <a:spcPts val="0"/>
                        </a:spcBef>
                        <a:spcAft>
                          <a:spcPts val="0"/>
                        </a:spcAft>
                        <a:buNone/>
                      </a:pPr>
                      <a:r>
                        <a:rPr lang="en">
                          <a:solidFill>
                            <a:schemeClr val="dk1"/>
                          </a:solidFill>
                        </a:rPr>
                        <a:t>Section 7</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Timeline</a:t>
                      </a:r>
                      <a:endParaRPr>
                        <a:solidFill>
                          <a:schemeClr val="dk1"/>
                        </a:solidFill>
                      </a:endParaRPr>
                    </a:p>
                  </a:txBody>
                  <a:tcPr marT="91425" marB="91425" marR="91425" marL="9142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Track 1: Required Attachment (1)</a:t>
            </a:r>
            <a:endParaRPr/>
          </a:p>
        </p:txBody>
      </p:sp>
      <p:sp>
        <p:nvSpPr>
          <p:cNvPr id="130" name="Google Shape;130;p23"/>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Please download and attach the budget sheet before submitting your application</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Please reach out to IERCD staff for technical assistance if needed</a:t>
            </a:r>
            <a:endParaRPr/>
          </a:p>
        </p:txBody>
      </p:sp>
      <p:pic>
        <p:nvPicPr>
          <p:cNvPr id="131" name="Google Shape;131;p23"/>
          <p:cNvPicPr preferRelativeResize="0"/>
          <p:nvPr/>
        </p:nvPicPr>
        <p:blipFill>
          <a:blip r:embed="rId3">
            <a:alphaModFix/>
          </a:blip>
          <a:stretch>
            <a:fillRect/>
          </a:stretch>
        </p:blipFill>
        <p:spPr>
          <a:xfrm>
            <a:off x="5126859" y="1489825"/>
            <a:ext cx="3258590" cy="3411199"/>
          </a:xfrm>
          <a:prstGeom prst="rect">
            <a:avLst/>
          </a:prstGeom>
          <a:noFill/>
          <a:ln>
            <a:noFill/>
          </a:ln>
        </p:spPr>
      </p:pic>
      <p:sp>
        <p:nvSpPr>
          <p:cNvPr id="132" name="Google Shape;132;p23"/>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4"/>
          <p:cNvSpPr txBox="1"/>
          <p:nvPr>
            <p:ph type="title"/>
          </p:nvPr>
        </p:nvSpPr>
        <p:spPr>
          <a:xfrm>
            <a:off x="265500" y="869125"/>
            <a:ext cx="4045200" cy="1506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Track 1: Support Contacts</a:t>
            </a:r>
            <a:endParaRPr/>
          </a:p>
        </p:txBody>
      </p:sp>
      <p:sp>
        <p:nvSpPr>
          <p:cNvPr id="138" name="Google Shape;138;p24"/>
          <p:cNvSpPr txBox="1"/>
          <p:nvPr>
            <p:ph idx="2" type="body"/>
          </p:nvPr>
        </p:nvSpPr>
        <p:spPr>
          <a:xfrm>
            <a:off x="4939500" y="1817950"/>
            <a:ext cx="3837000" cy="2601300"/>
          </a:xfrm>
          <a:prstGeom prst="rect">
            <a:avLst/>
          </a:prstGeom>
        </p:spPr>
        <p:txBody>
          <a:bodyPr anchorCtr="0" anchor="ctr" bIns="91425" lIns="91425" spcFirstLastPara="1" rIns="91425" wrap="square" tIns="91425">
            <a:normAutofit fontScale="85000" lnSpcReduction="20000"/>
          </a:bodyPr>
          <a:lstStyle/>
          <a:p>
            <a:pPr indent="0" lvl="0" marL="0" rtl="0" algn="l">
              <a:lnSpc>
                <a:spcPct val="100000"/>
              </a:lnSpc>
              <a:spcBef>
                <a:spcPts val="0"/>
              </a:spcBef>
              <a:spcAft>
                <a:spcPts val="0"/>
              </a:spcAft>
              <a:buNone/>
            </a:pPr>
            <a:r>
              <a:t/>
            </a:r>
            <a:endParaRPr sz="3000">
              <a:latin typeface="Roboto Slab"/>
              <a:ea typeface="Roboto Slab"/>
              <a:cs typeface="Roboto Slab"/>
              <a:sym typeface="Roboto Slab"/>
            </a:endParaRPr>
          </a:p>
          <a:p>
            <a:pPr indent="0" lvl="0" marL="0" rtl="0" algn="l">
              <a:lnSpc>
                <a:spcPct val="100000"/>
              </a:lnSpc>
              <a:spcBef>
                <a:spcPts val="0"/>
              </a:spcBef>
              <a:spcAft>
                <a:spcPts val="0"/>
              </a:spcAft>
              <a:buNone/>
            </a:pPr>
            <a:r>
              <a:t/>
            </a:r>
            <a:endParaRPr sz="3000">
              <a:latin typeface="Roboto Slab"/>
              <a:ea typeface="Roboto Slab"/>
              <a:cs typeface="Roboto Slab"/>
              <a:sym typeface="Roboto Slab"/>
            </a:endParaRPr>
          </a:p>
          <a:p>
            <a:pPr indent="0" lvl="0" marL="0" rtl="0" algn="l">
              <a:spcBef>
                <a:spcPts val="0"/>
              </a:spcBef>
              <a:spcAft>
                <a:spcPts val="0"/>
              </a:spcAft>
              <a:buNone/>
            </a:pPr>
            <a:r>
              <a:t/>
            </a:r>
            <a:endParaRPr/>
          </a:p>
          <a:p>
            <a:pPr indent="0" lvl="0" marL="457200" rtl="0" algn="l">
              <a:spcBef>
                <a:spcPts val="1200"/>
              </a:spcBef>
              <a:spcAft>
                <a:spcPts val="0"/>
              </a:spcAft>
              <a:buNone/>
            </a:pPr>
            <a:r>
              <a:t/>
            </a:r>
            <a:endParaRPr/>
          </a:p>
          <a:p>
            <a:pPr indent="-325755" lvl="0" marL="457200" rtl="0" algn="l">
              <a:spcBef>
                <a:spcPts val="1200"/>
              </a:spcBef>
              <a:spcAft>
                <a:spcPts val="0"/>
              </a:spcAft>
              <a:buSzPct val="100000"/>
              <a:buChar char="●"/>
            </a:pPr>
            <a:r>
              <a:t/>
            </a:r>
            <a:endParaRPr/>
          </a:p>
          <a:p>
            <a:pPr indent="-325755" lvl="0" marL="457200" rtl="0" algn="l">
              <a:spcBef>
                <a:spcPts val="0"/>
              </a:spcBef>
              <a:spcAft>
                <a:spcPts val="0"/>
              </a:spcAft>
              <a:buSzPct val="100000"/>
              <a:buChar char="●"/>
            </a:pPr>
            <a:r>
              <a:t/>
            </a:r>
            <a:endParaRPr/>
          </a:p>
          <a:p>
            <a:pPr indent="-325755" lvl="0" marL="457200" rtl="0" algn="l">
              <a:spcBef>
                <a:spcPts val="0"/>
              </a:spcBef>
              <a:spcAft>
                <a:spcPts val="0"/>
              </a:spcAft>
              <a:buSzPct val="100000"/>
              <a:buChar char="●"/>
            </a:pPr>
            <a:r>
              <a:t/>
            </a:r>
            <a:endParaRPr/>
          </a:p>
          <a:p>
            <a:pPr indent="0" lvl="0" marL="0" rtl="0" algn="l">
              <a:spcBef>
                <a:spcPts val="1200"/>
              </a:spcBef>
              <a:spcAft>
                <a:spcPts val="1200"/>
              </a:spcAft>
              <a:buNone/>
            </a:pPr>
            <a:r>
              <a:t/>
            </a:r>
            <a:endParaRPr i="1" sz="1300"/>
          </a:p>
        </p:txBody>
      </p:sp>
      <p:pic>
        <p:nvPicPr>
          <p:cNvPr id="139" name="Google Shape;139;p24"/>
          <p:cNvPicPr preferRelativeResize="0"/>
          <p:nvPr/>
        </p:nvPicPr>
        <p:blipFill rotWithShape="1">
          <a:blip r:embed="rId4">
            <a:alphaModFix/>
          </a:blip>
          <a:srcRect b="-3734" l="-3734" r="0" t="0"/>
          <a:stretch/>
        </p:blipFill>
        <p:spPr>
          <a:xfrm>
            <a:off x="5086900" y="391000"/>
            <a:ext cx="1549400" cy="1560000"/>
          </a:xfrm>
          <a:prstGeom prst="rect">
            <a:avLst/>
          </a:prstGeom>
          <a:noFill/>
          <a:ln>
            <a:noFill/>
          </a:ln>
        </p:spPr>
      </p:pic>
      <p:pic>
        <p:nvPicPr>
          <p:cNvPr id="140" name="Google Shape;140;p24"/>
          <p:cNvPicPr preferRelativeResize="0"/>
          <p:nvPr/>
        </p:nvPicPr>
        <p:blipFill>
          <a:blip r:embed="rId5">
            <a:alphaModFix/>
          </a:blip>
          <a:stretch>
            <a:fillRect/>
          </a:stretch>
        </p:blipFill>
        <p:spPr>
          <a:xfrm>
            <a:off x="5116188" y="2519550"/>
            <a:ext cx="1490825" cy="1506300"/>
          </a:xfrm>
          <a:prstGeom prst="rect">
            <a:avLst/>
          </a:prstGeom>
          <a:noFill/>
          <a:ln>
            <a:noFill/>
          </a:ln>
        </p:spPr>
      </p:pic>
      <p:sp>
        <p:nvSpPr>
          <p:cNvPr id="141" name="Google Shape;141;p24"/>
          <p:cNvSpPr txBox="1"/>
          <p:nvPr>
            <p:ph idx="1" type="subTitle"/>
          </p:nvPr>
        </p:nvSpPr>
        <p:spPr>
          <a:xfrm>
            <a:off x="265500" y="2658150"/>
            <a:ext cx="4045200" cy="1007400"/>
          </a:xfrm>
          <a:prstGeom prst="rect">
            <a:avLst/>
          </a:prstGeom>
        </p:spPr>
        <p:txBody>
          <a:bodyPr anchorCtr="0" anchor="t" bIns="91425" lIns="91425" spcFirstLastPara="1" rIns="91425" wrap="square" tIns="91425">
            <a:normAutofit fontScale="25000" lnSpcReduction="20000"/>
          </a:bodyPr>
          <a:lstStyle/>
          <a:p>
            <a:pPr indent="0" lvl="0" marL="0" rtl="0" algn="ctr">
              <a:spcBef>
                <a:spcPts val="0"/>
              </a:spcBef>
              <a:spcAft>
                <a:spcPts val="0"/>
              </a:spcAft>
              <a:buNone/>
            </a:pPr>
            <a:r>
              <a:rPr lang="en" sz="7379"/>
              <a:t>Please contact us for help with creating and submitting your application!</a:t>
            </a:r>
            <a:endParaRPr sz="7379"/>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142" name="Google Shape;142;p24"/>
          <p:cNvSpPr txBox="1"/>
          <p:nvPr/>
        </p:nvSpPr>
        <p:spPr>
          <a:xfrm>
            <a:off x="6739900" y="2519550"/>
            <a:ext cx="2167800" cy="45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1"/>
                </a:solidFill>
                <a:latin typeface="Roboto"/>
                <a:ea typeface="Roboto"/>
                <a:cs typeface="Roboto"/>
                <a:sym typeface="Roboto"/>
              </a:rPr>
              <a:t>Madison Santiago</a:t>
            </a:r>
            <a:endParaRPr sz="1700">
              <a:solidFill>
                <a:schemeClr val="dk1"/>
              </a:solidFill>
              <a:latin typeface="Roboto"/>
              <a:ea typeface="Roboto"/>
              <a:cs typeface="Roboto"/>
              <a:sym typeface="Roboto"/>
            </a:endParaRPr>
          </a:p>
          <a:p>
            <a:pPr indent="0" lvl="0" marL="0" rtl="0" algn="l">
              <a:spcBef>
                <a:spcPts val="0"/>
              </a:spcBef>
              <a:spcAft>
                <a:spcPts val="0"/>
              </a:spcAft>
              <a:buNone/>
            </a:pPr>
            <a:r>
              <a:rPr lang="en">
                <a:solidFill>
                  <a:schemeClr val="dk1"/>
                </a:solidFill>
                <a:latin typeface="Roboto"/>
                <a:ea typeface="Roboto"/>
                <a:cs typeface="Roboto"/>
                <a:sym typeface="Roboto"/>
              </a:rPr>
              <a:t>Sustainable Ag Lead</a:t>
            </a:r>
            <a:endParaRPr>
              <a:solidFill>
                <a:schemeClr val="dk1"/>
              </a:solidFill>
              <a:latin typeface="Roboto"/>
              <a:ea typeface="Roboto"/>
              <a:cs typeface="Roboto"/>
              <a:sym typeface="Roboto"/>
            </a:endParaRPr>
          </a:p>
          <a:p>
            <a:pPr indent="0" lvl="0" marL="0" rtl="0" algn="l">
              <a:spcBef>
                <a:spcPts val="0"/>
              </a:spcBef>
              <a:spcAft>
                <a:spcPts val="0"/>
              </a:spcAft>
              <a:buNone/>
            </a:pPr>
            <a:r>
              <a:t/>
            </a:r>
            <a:endParaRPr sz="1500">
              <a:solidFill>
                <a:schemeClr val="dk1"/>
              </a:solidFill>
              <a:latin typeface="Roboto"/>
              <a:ea typeface="Roboto"/>
              <a:cs typeface="Roboto"/>
              <a:sym typeface="Roboto"/>
            </a:endParaRPr>
          </a:p>
          <a:p>
            <a:pPr indent="0" lvl="0" marL="0" rtl="0" algn="l">
              <a:spcBef>
                <a:spcPts val="0"/>
              </a:spcBef>
              <a:spcAft>
                <a:spcPts val="0"/>
              </a:spcAft>
              <a:buNone/>
            </a:pPr>
            <a:r>
              <a:t/>
            </a:r>
            <a:endParaRPr sz="1500">
              <a:solidFill>
                <a:schemeClr val="dk1"/>
              </a:solidFill>
              <a:latin typeface="Roboto"/>
              <a:ea typeface="Roboto"/>
              <a:cs typeface="Roboto"/>
              <a:sym typeface="Roboto"/>
            </a:endParaRPr>
          </a:p>
        </p:txBody>
      </p:sp>
      <p:sp>
        <p:nvSpPr>
          <p:cNvPr id="143" name="Google Shape;143;p24"/>
          <p:cNvSpPr txBox="1"/>
          <p:nvPr/>
        </p:nvSpPr>
        <p:spPr>
          <a:xfrm>
            <a:off x="6739900" y="391000"/>
            <a:ext cx="2283300" cy="6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1"/>
                </a:solidFill>
                <a:latin typeface="Roboto"/>
                <a:ea typeface="Roboto"/>
                <a:cs typeface="Roboto"/>
                <a:sym typeface="Roboto"/>
              </a:rPr>
              <a:t>Lucy Ceja</a:t>
            </a:r>
            <a:endParaRPr sz="1700">
              <a:solidFill>
                <a:schemeClr val="dk1"/>
              </a:solidFill>
              <a:latin typeface="Roboto"/>
              <a:ea typeface="Roboto"/>
              <a:cs typeface="Roboto"/>
              <a:sym typeface="Roboto"/>
            </a:endParaRPr>
          </a:p>
          <a:p>
            <a:pPr indent="0" lvl="0" marL="0" rtl="0" algn="l">
              <a:spcBef>
                <a:spcPts val="0"/>
              </a:spcBef>
              <a:spcAft>
                <a:spcPts val="0"/>
              </a:spcAft>
              <a:buNone/>
            </a:pPr>
            <a:r>
              <a:rPr lang="en">
                <a:solidFill>
                  <a:schemeClr val="dk1"/>
                </a:solidFill>
                <a:latin typeface="Roboto"/>
                <a:ea typeface="Roboto"/>
                <a:cs typeface="Roboto"/>
                <a:sym typeface="Roboto"/>
              </a:rPr>
              <a:t>Sustainable </a:t>
            </a:r>
            <a:r>
              <a:rPr lang="en">
                <a:solidFill>
                  <a:schemeClr val="dk1"/>
                </a:solidFill>
                <a:latin typeface="Roboto"/>
                <a:ea typeface="Roboto"/>
                <a:cs typeface="Roboto"/>
                <a:sym typeface="Roboto"/>
              </a:rPr>
              <a:t>Agriculture</a:t>
            </a:r>
            <a:r>
              <a:rPr lang="en">
                <a:solidFill>
                  <a:schemeClr val="dk1"/>
                </a:solidFill>
                <a:latin typeface="Roboto"/>
                <a:ea typeface="Roboto"/>
                <a:cs typeface="Roboto"/>
                <a:sym typeface="Roboto"/>
              </a:rPr>
              <a:t> Specialist</a:t>
            </a:r>
            <a:endParaRPr>
              <a:solidFill>
                <a:schemeClr val="dk1"/>
              </a:solidFill>
              <a:latin typeface="Roboto"/>
              <a:ea typeface="Roboto"/>
              <a:cs typeface="Roboto"/>
              <a:sym typeface="Roboto"/>
            </a:endParaRPr>
          </a:p>
        </p:txBody>
      </p:sp>
      <p:sp>
        <p:nvSpPr>
          <p:cNvPr id="144" name="Google Shape;144;p24"/>
          <p:cNvSpPr txBox="1"/>
          <p:nvPr/>
        </p:nvSpPr>
        <p:spPr>
          <a:xfrm>
            <a:off x="6674350" y="3165300"/>
            <a:ext cx="2167800" cy="21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msantiago@iercd.org</a:t>
            </a:r>
            <a:endParaRPr sz="1200">
              <a:solidFill>
                <a:schemeClr val="dk1"/>
              </a:solidFill>
              <a:latin typeface="Roboto"/>
              <a:ea typeface="Roboto"/>
              <a:cs typeface="Roboto"/>
              <a:sym typeface="Roboto"/>
            </a:endParaRPr>
          </a:p>
          <a:p>
            <a:pPr indent="0" lvl="0" marL="0" rtl="0" algn="l">
              <a:spcBef>
                <a:spcPts val="0"/>
              </a:spcBef>
              <a:spcAft>
                <a:spcPts val="0"/>
              </a:spcAft>
              <a:buNone/>
            </a:pPr>
            <a:r>
              <a:t/>
            </a:r>
            <a:endParaRPr>
              <a:solidFill>
                <a:schemeClr val="dk1"/>
              </a:solidFill>
              <a:latin typeface="Roboto"/>
              <a:ea typeface="Roboto"/>
              <a:cs typeface="Roboto"/>
              <a:sym typeface="Roboto"/>
            </a:endParaRPr>
          </a:p>
        </p:txBody>
      </p:sp>
      <p:sp>
        <p:nvSpPr>
          <p:cNvPr id="145" name="Google Shape;145;p24"/>
          <p:cNvSpPr txBox="1"/>
          <p:nvPr/>
        </p:nvSpPr>
        <p:spPr>
          <a:xfrm>
            <a:off x="6739900" y="1282225"/>
            <a:ext cx="1847400" cy="258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200">
                <a:solidFill>
                  <a:schemeClr val="dk1"/>
                </a:solidFill>
                <a:uFill>
                  <a:noFill/>
                </a:uFill>
                <a:latin typeface="Roboto"/>
                <a:ea typeface="Roboto"/>
                <a:cs typeface="Roboto"/>
                <a:sym typeface="Roboto"/>
                <a:hlinkClick r:id="rId6">
                  <a:extLst>
                    <a:ext uri="{A12FA001-AC4F-418D-AE19-62706E023703}">
                      <ahyp:hlinkClr val="tx"/>
                    </a:ext>
                  </a:extLst>
                </a:hlinkClick>
              </a:rPr>
              <a:t>lsolorzano@iercd.org</a:t>
            </a:r>
            <a:endParaRPr sz="1200">
              <a:solidFill>
                <a:schemeClr val="dk1"/>
              </a:solidFill>
              <a:latin typeface="Roboto"/>
              <a:ea typeface="Roboto"/>
              <a:cs typeface="Roboto"/>
              <a:sym typeface="Roboto"/>
            </a:endParaRPr>
          </a:p>
          <a:p>
            <a:pPr indent="0" lvl="0" marL="0" rtl="0" algn="l">
              <a:spcBef>
                <a:spcPts val="1200"/>
              </a:spcBef>
              <a:spcAft>
                <a:spcPts val="0"/>
              </a:spcAft>
              <a:buNone/>
            </a:pPr>
            <a:r>
              <a:t/>
            </a:r>
            <a:endParaRPr sz="1800">
              <a:solidFill>
                <a:schemeClr val="dk1"/>
              </a:solidFill>
              <a:latin typeface="Roboto"/>
              <a:ea typeface="Roboto"/>
              <a:cs typeface="Roboto"/>
              <a:sym typeface="Roboto"/>
            </a:endParaRPr>
          </a:p>
        </p:txBody>
      </p:sp>
      <p:sp>
        <p:nvSpPr>
          <p:cNvPr id="146" name="Google Shape;146;p24"/>
          <p:cNvSpPr txBox="1"/>
          <p:nvPr/>
        </p:nvSpPr>
        <p:spPr>
          <a:xfrm>
            <a:off x="1146450" y="3554700"/>
            <a:ext cx="2283300" cy="139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Options for support: </a:t>
            </a:r>
            <a:endParaRPr sz="1800">
              <a:solidFill>
                <a:schemeClr val="dk1"/>
              </a:solidFill>
              <a:latin typeface="Roboto"/>
              <a:ea typeface="Roboto"/>
              <a:cs typeface="Roboto"/>
              <a:sym typeface="Roboto"/>
            </a:endParaRPr>
          </a:p>
          <a:p>
            <a:pPr indent="-342900" lvl="0" marL="457200" rtl="0" algn="l">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Zoom call</a:t>
            </a:r>
            <a:endParaRPr sz="1800">
              <a:solidFill>
                <a:schemeClr val="dk1"/>
              </a:solidFill>
              <a:latin typeface="Roboto"/>
              <a:ea typeface="Roboto"/>
              <a:cs typeface="Roboto"/>
              <a:sym typeface="Roboto"/>
            </a:endParaRPr>
          </a:p>
          <a:p>
            <a:pPr indent="-342900" lvl="0" marL="457200" rtl="0" algn="l">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Site visit</a:t>
            </a:r>
            <a:endParaRPr sz="1800">
              <a:solidFill>
                <a:schemeClr val="dk1"/>
              </a:solidFill>
              <a:latin typeface="Roboto"/>
              <a:ea typeface="Roboto"/>
              <a:cs typeface="Roboto"/>
              <a:sym typeface="Roboto"/>
            </a:endParaRPr>
          </a:p>
          <a:p>
            <a:pPr indent="-342900" lvl="0" marL="457200" rtl="0" algn="l">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Phone call</a:t>
            </a:r>
            <a:endParaRPr sz="1500">
              <a:solidFill>
                <a:schemeClr val="dk1"/>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0" name="Shape 150"/>
        <p:cNvGrpSpPr/>
        <p:nvPr/>
      </p:nvGrpSpPr>
      <p:grpSpPr>
        <a:xfrm>
          <a:off x="0" y="0"/>
          <a:ext cx="0" cy="0"/>
          <a:chOff x="0" y="0"/>
          <a:chExt cx="0" cy="0"/>
        </a:xfrm>
      </p:grpSpPr>
      <p:sp>
        <p:nvSpPr>
          <p:cNvPr id="151" name="Google Shape;151;p25"/>
          <p:cNvSpPr txBox="1"/>
          <p:nvPr>
            <p:ph type="title"/>
          </p:nvPr>
        </p:nvSpPr>
        <p:spPr>
          <a:xfrm>
            <a:off x="512400" y="526350"/>
            <a:ext cx="81192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4400"/>
              <a:t>Track 2: Community Partners</a:t>
            </a:r>
            <a:endParaRPr sz="4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Track 2: Purpose</a:t>
            </a:r>
            <a:endParaRPr/>
          </a:p>
        </p:txBody>
      </p:sp>
      <p:sp>
        <p:nvSpPr>
          <p:cNvPr id="157" name="Google Shape;157;p26"/>
          <p:cNvSpPr txBox="1"/>
          <p:nvPr>
            <p:ph idx="1" type="body"/>
          </p:nvPr>
        </p:nvSpPr>
        <p:spPr>
          <a:xfrm>
            <a:off x="387900" y="1489824"/>
            <a:ext cx="8368200" cy="3078900"/>
          </a:xfrm>
          <a:prstGeom prst="rect">
            <a:avLst/>
          </a:prstGeom>
        </p:spPr>
        <p:txBody>
          <a:bodyPr anchorCtr="0" anchor="t" bIns="91425" lIns="91425" spcFirstLastPara="1" rIns="91425" wrap="square" tIns="91425">
            <a:normAutofit fontScale="25000" lnSpcReduction="20000"/>
          </a:bodyPr>
          <a:lstStyle/>
          <a:p>
            <a:pPr indent="-313410" lvl="0" marL="457200" rtl="0" algn="l">
              <a:lnSpc>
                <a:spcPct val="115000"/>
              </a:lnSpc>
              <a:spcBef>
                <a:spcPts val="0"/>
              </a:spcBef>
              <a:spcAft>
                <a:spcPts val="0"/>
              </a:spcAft>
              <a:buSzPct val="100000"/>
              <a:buFont typeface="Roboto Slab"/>
              <a:buChar char="●"/>
            </a:pPr>
            <a:r>
              <a:rPr lang="en" sz="5342">
                <a:latin typeface="Roboto Slab"/>
                <a:ea typeface="Roboto Slab"/>
                <a:cs typeface="Roboto Slab"/>
                <a:sym typeface="Roboto Slab"/>
              </a:rPr>
              <a:t>Support non-profit or community-based urban farms/gardens within IERCD’s district boundary </a:t>
            </a:r>
            <a:endParaRPr sz="5342">
              <a:latin typeface="Roboto Slab"/>
              <a:ea typeface="Roboto Slab"/>
              <a:cs typeface="Roboto Slab"/>
              <a:sym typeface="Roboto Slab"/>
            </a:endParaRPr>
          </a:p>
          <a:p>
            <a:pPr indent="-313410" lvl="0" marL="457200" rtl="0" algn="l">
              <a:lnSpc>
                <a:spcPct val="115000"/>
              </a:lnSpc>
              <a:spcBef>
                <a:spcPts val="0"/>
              </a:spcBef>
              <a:spcAft>
                <a:spcPts val="0"/>
              </a:spcAft>
              <a:buSzPct val="100000"/>
              <a:buFont typeface="Roboto Slab"/>
              <a:buChar char="●"/>
            </a:pPr>
            <a:r>
              <a:rPr lang="en" sz="5342">
                <a:latin typeface="Roboto Slab"/>
                <a:ea typeface="Roboto Slab"/>
                <a:cs typeface="Roboto Slab"/>
                <a:sym typeface="Roboto Slab"/>
              </a:rPr>
              <a:t>Provide funding for a variety of capacity building needs including: workforce development, technical assistance and operations, community engagement and education efforts, project infrastructure and equipment.</a:t>
            </a:r>
            <a:endParaRPr sz="5342">
              <a:latin typeface="Roboto Slab"/>
              <a:ea typeface="Roboto Slab"/>
              <a:cs typeface="Roboto Slab"/>
              <a:sym typeface="Roboto Slab"/>
            </a:endParaRPr>
          </a:p>
          <a:p>
            <a:pPr indent="-300710" lvl="1" marL="914400" rtl="0" algn="l">
              <a:lnSpc>
                <a:spcPct val="115000"/>
              </a:lnSpc>
              <a:spcBef>
                <a:spcPts val="0"/>
              </a:spcBef>
              <a:spcAft>
                <a:spcPts val="0"/>
              </a:spcAft>
              <a:buSzPct val="100000"/>
              <a:buFont typeface="Roboto Slab"/>
              <a:buChar char="○"/>
            </a:pPr>
            <a:r>
              <a:rPr lang="en" sz="4542">
                <a:latin typeface="Roboto Slab"/>
                <a:ea typeface="Roboto Slab"/>
                <a:cs typeface="Roboto Slab"/>
                <a:sym typeface="Roboto Slab"/>
              </a:rPr>
              <a:t>Funding pool between $5,000-$60,000   </a:t>
            </a:r>
            <a:endParaRPr sz="4542">
              <a:latin typeface="Roboto Slab"/>
              <a:ea typeface="Roboto Slab"/>
              <a:cs typeface="Roboto Slab"/>
              <a:sym typeface="Roboto Slab"/>
            </a:endParaRPr>
          </a:p>
          <a:p>
            <a:pPr indent="-313410" lvl="0" marL="457200" rtl="0" algn="l">
              <a:lnSpc>
                <a:spcPct val="115000"/>
              </a:lnSpc>
              <a:spcBef>
                <a:spcPts val="0"/>
              </a:spcBef>
              <a:spcAft>
                <a:spcPts val="0"/>
              </a:spcAft>
              <a:buSzPct val="100000"/>
              <a:buFont typeface="Roboto Slab"/>
              <a:buChar char="●"/>
            </a:pPr>
            <a:r>
              <a:rPr lang="en" sz="5342">
                <a:latin typeface="Roboto Slab"/>
                <a:ea typeface="Roboto Slab"/>
                <a:cs typeface="Roboto Slab"/>
                <a:sym typeface="Roboto Slab"/>
              </a:rPr>
              <a:t>Encourage community projects that contribute</a:t>
            </a:r>
            <a:r>
              <a:rPr lang="en" sz="5342">
                <a:latin typeface="Roboto Slab"/>
                <a:ea typeface="Roboto Slab"/>
                <a:cs typeface="Roboto Slab"/>
                <a:sym typeface="Roboto Slab"/>
              </a:rPr>
              <a:t> one or more of the benefits of urban agriculture</a:t>
            </a:r>
            <a:endParaRPr sz="5342">
              <a:latin typeface="Roboto Slab"/>
              <a:ea typeface="Roboto Slab"/>
              <a:cs typeface="Roboto Slab"/>
              <a:sym typeface="Roboto Slab"/>
            </a:endParaRPr>
          </a:p>
          <a:p>
            <a:pPr indent="-300710" lvl="1" marL="914400" rtl="0" algn="l">
              <a:lnSpc>
                <a:spcPct val="115000"/>
              </a:lnSpc>
              <a:spcBef>
                <a:spcPts val="0"/>
              </a:spcBef>
              <a:spcAft>
                <a:spcPts val="0"/>
              </a:spcAft>
              <a:buSzPct val="100000"/>
              <a:buFont typeface="Roboto Slab"/>
              <a:buChar char="○"/>
            </a:pPr>
            <a:r>
              <a:rPr lang="en" sz="4542">
                <a:latin typeface="Roboto Slab"/>
                <a:ea typeface="Roboto Slab"/>
                <a:cs typeface="Roboto Slab"/>
                <a:sym typeface="Roboto Slab"/>
              </a:rPr>
              <a:t>Builds social capital and gathers communities</a:t>
            </a:r>
            <a:endParaRPr sz="4542">
              <a:latin typeface="Roboto Slab"/>
              <a:ea typeface="Roboto Slab"/>
              <a:cs typeface="Roboto Slab"/>
              <a:sym typeface="Roboto Slab"/>
            </a:endParaRPr>
          </a:p>
          <a:p>
            <a:pPr indent="-300710" lvl="1" marL="914400" rtl="0" algn="l">
              <a:lnSpc>
                <a:spcPct val="115000"/>
              </a:lnSpc>
              <a:spcBef>
                <a:spcPts val="0"/>
              </a:spcBef>
              <a:spcAft>
                <a:spcPts val="0"/>
              </a:spcAft>
              <a:buSzPct val="100000"/>
              <a:buFont typeface="Roboto Slab"/>
              <a:buChar char="○"/>
            </a:pPr>
            <a:r>
              <a:rPr lang="en" sz="4542">
                <a:latin typeface="Roboto Slab"/>
                <a:ea typeface="Roboto Slab"/>
                <a:cs typeface="Roboto Slab"/>
                <a:sym typeface="Roboto Slab"/>
              </a:rPr>
              <a:t>Provides educational and skills development</a:t>
            </a:r>
            <a:endParaRPr sz="4542">
              <a:latin typeface="Roboto Slab"/>
              <a:ea typeface="Roboto Slab"/>
              <a:cs typeface="Roboto Slab"/>
              <a:sym typeface="Roboto Slab"/>
            </a:endParaRPr>
          </a:p>
          <a:p>
            <a:pPr indent="-300710" lvl="1" marL="914400" rtl="0" algn="l">
              <a:lnSpc>
                <a:spcPct val="115000"/>
              </a:lnSpc>
              <a:spcBef>
                <a:spcPts val="0"/>
              </a:spcBef>
              <a:spcAft>
                <a:spcPts val="0"/>
              </a:spcAft>
              <a:buSzPct val="100000"/>
              <a:buFont typeface="Roboto Slab"/>
              <a:buChar char="○"/>
            </a:pPr>
            <a:r>
              <a:rPr lang="en" sz="4542">
                <a:latin typeface="Roboto Slab"/>
                <a:ea typeface="Roboto Slab"/>
                <a:cs typeface="Roboto Slab"/>
                <a:sym typeface="Roboto Slab"/>
              </a:rPr>
              <a:t>Supplements access to fresh food</a:t>
            </a:r>
            <a:endParaRPr sz="4542">
              <a:latin typeface="Roboto Slab"/>
              <a:ea typeface="Roboto Slab"/>
              <a:cs typeface="Roboto Slab"/>
              <a:sym typeface="Roboto Slab"/>
            </a:endParaRPr>
          </a:p>
          <a:p>
            <a:pPr indent="-300710" lvl="1" marL="914400" rtl="0" algn="l">
              <a:lnSpc>
                <a:spcPct val="115000"/>
              </a:lnSpc>
              <a:spcBef>
                <a:spcPts val="0"/>
              </a:spcBef>
              <a:spcAft>
                <a:spcPts val="0"/>
              </a:spcAft>
              <a:buSzPct val="100000"/>
              <a:buFont typeface="Roboto Slab"/>
              <a:buChar char="○"/>
            </a:pPr>
            <a:r>
              <a:rPr lang="en" sz="4542">
                <a:latin typeface="Roboto Slab"/>
                <a:ea typeface="Roboto Slab"/>
                <a:cs typeface="Roboto Slab"/>
                <a:sym typeface="Roboto Slab"/>
              </a:rPr>
              <a:t>Cultivates Agricultural literacy</a:t>
            </a:r>
            <a:endParaRPr sz="4542">
              <a:latin typeface="Roboto Slab"/>
              <a:ea typeface="Roboto Slab"/>
              <a:cs typeface="Roboto Slab"/>
              <a:sym typeface="Roboto Slab"/>
            </a:endParaRPr>
          </a:p>
          <a:p>
            <a:pPr indent="-300710" lvl="1" marL="914400" rtl="0" algn="l">
              <a:lnSpc>
                <a:spcPct val="115000"/>
              </a:lnSpc>
              <a:spcBef>
                <a:spcPts val="0"/>
              </a:spcBef>
              <a:spcAft>
                <a:spcPts val="0"/>
              </a:spcAft>
              <a:buSzPct val="100000"/>
              <a:buFont typeface="Roboto Slab"/>
              <a:buChar char="○"/>
            </a:pPr>
            <a:r>
              <a:rPr lang="en" sz="4542">
                <a:latin typeface="Roboto Slab"/>
                <a:ea typeface="Roboto Slab"/>
                <a:cs typeface="Roboto Slab"/>
                <a:sym typeface="Roboto Slab"/>
              </a:rPr>
              <a:t>Performs ecosystem services</a:t>
            </a:r>
            <a:endParaRPr sz="4542">
              <a:latin typeface="Roboto Slab"/>
              <a:ea typeface="Roboto Slab"/>
              <a:cs typeface="Roboto Slab"/>
              <a:sym typeface="Roboto Slab"/>
            </a:endParaRPr>
          </a:p>
          <a:p>
            <a:pPr indent="-300710" lvl="1" marL="914400" rtl="0" algn="l">
              <a:lnSpc>
                <a:spcPct val="115000"/>
              </a:lnSpc>
              <a:spcBef>
                <a:spcPts val="0"/>
              </a:spcBef>
              <a:spcAft>
                <a:spcPts val="0"/>
              </a:spcAft>
              <a:buSzPct val="100000"/>
              <a:buFont typeface="Roboto Slab"/>
              <a:buChar char="○"/>
            </a:pPr>
            <a:r>
              <a:rPr lang="en" sz="4542">
                <a:latin typeface="Roboto Slab"/>
                <a:ea typeface="Roboto Slab"/>
                <a:cs typeface="Roboto Slab"/>
                <a:sym typeface="Roboto Slab"/>
              </a:rPr>
              <a:t>Supports economic development</a:t>
            </a:r>
            <a:endParaRPr sz="4542">
              <a:latin typeface="Roboto Slab"/>
              <a:ea typeface="Roboto Slab"/>
              <a:cs typeface="Roboto Slab"/>
              <a:sym typeface="Roboto Slab"/>
            </a:endParaRPr>
          </a:p>
          <a:p>
            <a:pPr indent="-300710" lvl="1" marL="914400" rtl="0" algn="l">
              <a:lnSpc>
                <a:spcPct val="115000"/>
              </a:lnSpc>
              <a:spcBef>
                <a:spcPts val="0"/>
              </a:spcBef>
              <a:spcAft>
                <a:spcPts val="0"/>
              </a:spcAft>
              <a:buSzPct val="100000"/>
              <a:buFont typeface="Roboto Slab"/>
              <a:buChar char="○"/>
            </a:pPr>
            <a:r>
              <a:rPr lang="en" sz="4542">
                <a:latin typeface="Roboto Slab"/>
                <a:ea typeface="Roboto Slab"/>
                <a:cs typeface="Roboto Slab"/>
                <a:sym typeface="Roboto Slab"/>
              </a:rPr>
              <a:t>Increases food sovereignty </a:t>
            </a:r>
            <a:endParaRPr sz="4542">
              <a:latin typeface="Roboto Slab"/>
              <a:ea typeface="Roboto Slab"/>
              <a:cs typeface="Roboto Slab"/>
              <a:sym typeface="Roboto Slab"/>
            </a:endParaRPr>
          </a:p>
          <a:p>
            <a:pPr indent="-300710" lvl="1" marL="914400" rtl="0" algn="l">
              <a:lnSpc>
                <a:spcPct val="115000"/>
              </a:lnSpc>
              <a:spcBef>
                <a:spcPts val="0"/>
              </a:spcBef>
              <a:spcAft>
                <a:spcPts val="0"/>
              </a:spcAft>
              <a:buSzPct val="100000"/>
              <a:buFont typeface="Roboto Slab"/>
              <a:buChar char="○"/>
            </a:pPr>
            <a:r>
              <a:rPr lang="en" sz="4542">
                <a:latin typeface="Roboto Slab"/>
                <a:ea typeface="Roboto Slab"/>
                <a:cs typeface="Roboto Slab"/>
                <a:sym typeface="Roboto Slab"/>
              </a:rPr>
              <a:t>Pilots an innovation in production</a:t>
            </a:r>
            <a:endParaRPr sz="4542">
              <a:latin typeface="Roboto Slab"/>
              <a:ea typeface="Roboto Slab"/>
              <a:cs typeface="Roboto Slab"/>
              <a:sym typeface="Roboto Slab"/>
            </a:endParaRPr>
          </a:p>
          <a:p>
            <a:pPr indent="0" lvl="0" marL="0" rtl="0" algn="l">
              <a:spcBef>
                <a:spcPts val="1100"/>
              </a:spcBef>
              <a:spcAft>
                <a:spcPts val="0"/>
              </a:spcAft>
              <a:buNone/>
            </a:pPr>
            <a:r>
              <a:rPr lang="en" sz="5200">
                <a:latin typeface="Roboto Slab"/>
                <a:ea typeface="Roboto Slab"/>
                <a:cs typeface="Roboto Slab"/>
                <a:sym typeface="Roboto Slab"/>
              </a:rPr>
              <a:t>   </a:t>
            </a:r>
            <a:endParaRPr sz="5200">
              <a:solidFill>
                <a:srgbClr val="333333"/>
              </a:solidFill>
              <a:highlight>
                <a:srgbClr val="FFFFFF"/>
              </a:highlight>
              <a:latin typeface="Roboto Slab"/>
              <a:ea typeface="Roboto Slab"/>
              <a:cs typeface="Roboto Slab"/>
              <a:sym typeface="Roboto Slab"/>
            </a:endParaRPr>
          </a:p>
          <a:p>
            <a:pPr indent="0" lvl="0" marL="0" rtl="0" algn="l">
              <a:spcBef>
                <a:spcPts val="1200"/>
              </a:spcBef>
              <a:spcAft>
                <a:spcPts val="0"/>
              </a:spcAft>
              <a:buNone/>
            </a:pPr>
            <a:r>
              <a:rPr lang="en" sz="1100">
                <a:solidFill>
                  <a:srgbClr val="202124"/>
                </a:solidFill>
                <a:highlight>
                  <a:srgbClr val="FFFFFF"/>
                </a:highlight>
                <a:latin typeface="Arial"/>
                <a:ea typeface="Arial"/>
                <a:cs typeface="Arial"/>
                <a:sym typeface="Arial"/>
              </a:rPr>
              <a:t>       </a:t>
            </a:r>
            <a:endParaRPr sz="1200">
              <a:solidFill>
                <a:srgbClr val="333333"/>
              </a:solidFill>
              <a:highlight>
                <a:srgbClr val="FFFFFF"/>
              </a:highlight>
              <a:latin typeface="Arial"/>
              <a:ea typeface="Arial"/>
              <a:cs typeface="Arial"/>
              <a:sym typeface="Arial"/>
            </a:endParaRPr>
          </a:p>
          <a:p>
            <a:pPr indent="0" lvl="0" marL="0" rtl="0" algn="l">
              <a:spcBef>
                <a:spcPts val="1200"/>
              </a:spcBef>
              <a:spcAft>
                <a:spcPts val="1200"/>
              </a:spcAft>
              <a:buNone/>
            </a:pPr>
            <a:r>
              <a:t/>
            </a:r>
            <a:endParaRPr sz="1200">
              <a:solidFill>
                <a:srgbClr val="333333"/>
              </a:solidFill>
              <a:highlight>
                <a:srgbClr val="FFFFFF"/>
              </a:highlight>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Track 2: Eligibility</a:t>
            </a:r>
            <a:endParaRPr/>
          </a:p>
        </p:txBody>
      </p:sp>
      <p:sp>
        <p:nvSpPr>
          <p:cNvPr id="163" name="Google Shape;163;p27"/>
          <p:cNvSpPr txBox="1"/>
          <p:nvPr>
            <p:ph idx="1" type="body"/>
          </p:nvPr>
        </p:nvSpPr>
        <p:spPr>
          <a:xfrm>
            <a:off x="387900" y="1489824"/>
            <a:ext cx="8368200" cy="3078900"/>
          </a:xfrm>
          <a:prstGeom prst="rect">
            <a:avLst/>
          </a:prstGeom>
        </p:spPr>
        <p:txBody>
          <a:bodyPr anchorCtr="0" anchor="t" bIns="91425" lIns="91425" spcFirstLastPara="1" rIns="91425" wrap="square" tIns="91425">
            <a:normAutofit fontScale="25000" lnSpcReduction="20000"/>
          </a:bodyPr>
          <a:lstStyle/>
          <a:p>
            <a:pPr indent="0" lvl="0" marL="0" rtl="0" algn="l">
              <a:lnSpc>
                <a:spcPct val="115000"/>
              </a:lnSpc>
              <a:spcBef>
                <a:spcPts val="0"/>
              </a:spcBef>
              <a:spcAft>
                <a:spcPts val="0"/>
              </a:spcAft>
              <a:buNone/>
            </a:pPr>
            <a:r>
              <a:t/>
            </a:r>
            <a:endParaRPr sz="4535">
              <a:latin typeface="Roboto Slab"/>
              <a:ea typeface="Roboto Slab"/>
              <a:cs typeface="Roboto Slab"/>
              <a:sym typeface="Roboto Slab"/>
            </a:endParaRPr>
          </a:p>
          <a:p>
            <a:pPr indent="-300597" lvl="0" marL="457200" rtl="0" algn="l">
              <a:lnSpc>
                <a:spcPct val="115000"/>
              </a:lnSpc>
              <a:spcBef>
                <a:spcPts val="1100"/>
              </a:spcBef>
              <a:spcAft>
                <a:spcPts val="0"/>
              </a:spcAft>
              <a:buClr>
                <a:schemeClr val="dk1"/>
              </a:buClr>
              <a:buSzPct val="100000"/>
              <a:buFont typeface="Roboto Slab"/>
              <a:buChar char="●"/>
            </a:pPr>
            <a:r>
              <a:rPr lang="en" sz="4535">
                <a:latin typeface="Roboto Slab"/>
                <a:ea typeface="Roboto Slab"/>
                <a:cs typeface="Roboto Slab"/>
                <a:sym typeface="Roboto Slab"/>
              </a:rPr>
              <a:t>The proposed project must be located within </a:t>
            </a:r>
            <a:r>
              <a:rPr lang="en" sz="4535">
                <a:uFill>
                  <a:noFill/>
                </a:uFill>
                <a:latin typeface="Roboto Slab"/>
                <a:ea typeface="Roboto Slab"/>
                <a:cs typeface="Roboto Slab"/>
                <a:sym typeface="Roboto Slab"/>
                <a:hlinkClick r:id="rId3"/>
              </a:rPr>
              <a:t>IERCD’s District Boundary</a:t>
            </a:r>
            <a:r>
              <a:rPr lang="en" sz="4535">
                <a:latin typeface="Roboto Slab"/>
                <a:ea typeface="Roboto Slab"/>
                <a:cs typeface="Roboto Slab"/>
                <a:sym typeface="Roboto Slab"/>
              </a:rPr>
              <a:t> OR support projects that are located within IERCD’s District.</a:t>
            </a:r>
            <a:endParaRPr sz="4535">
              <a:latin typeface="Roboto Slab"/>
              <a:ea typeface="Roboto Slab"/>
              <a:cs typeface="Roboto Slab"/>
              <a:sym typeface="Roboto Slab"/>
            </a:endParaRPr>
          </a:p>
          <a:p>
            <a:pPr indent="-300597" lvl="0" marL="457200" rtl="0" algn="l">
              <a:lnSpc>
                <a:spcPct val="115000"/>
              </a:lnSpc>
              <a:spcBef>
                <a:spcPts val="0"/>
              </a:spcBef>
              <a:spcAft>
                <a:spcPts val="0"/>
              </a:spcAft>
              <a:buClr>
                <a:schemeClr val="dk1"/>
              </a:buClr>
              <a:buSzPct val="100000"/>
              <a:buFont typeface="Roboto Slab"/>
              <a:buChar char="●"/>
            </a:pPr>
            <a:r>
              <a:rPr lang="en" sz="4535">
                <a:latin typeface="Roboto Slab"/>
                <a:ea typeface="Roboto Slab"/>
                <a:cs typeface="Roboto Slab"/>
                <a:sym typeface="Roboto Slab"/>
              </a:rPr>
              <a:t>Eligible applicant types:</a:t>
            </a:r>
            <a:endParaRPr sz="4535">
              <a:latin typeface="Roboto Slab"/>
              <a:ea typeface="Roboto Slab"/>
              <a:cs typeface="Roboto Slab"/>
              <a:sym typeface="Roboto Slab"/>
            </a:endParaRPr>
          </a:p>
          <a:p>
            <a:pPr indent="-300597" lvl="1" marL="914400" rtl="0" algn="l">
              <a:lnSpc>
                <a:spcPct val="115000"/>
              </a:lnSpc>
              <a:spcBef>
                <a:spcPts val="0"/>
              </a:spcBef>
              <a:spcAft>
                <a:spcPts val="0"/>
              </a:spcAft>
              <a:buClr>
                <a:schemeClr val="dk1"/>
              </a:buClr>
              <a:buSzPct val="100000"/>
              <a:buFont typeface="Roboto Slab"/>
              <a:buChar char="○"/>
            </a:pPr>
            <a:r>
              <a:rPr lang="en" sz="4535">
                <a:latin typeface="Roboto Slab"/>
                <a:ea typeface="Roboto Slab"/>
                <a:cs typeface="Roboto Slab"/>
                <a:sym typeface="Roboto Slab"/>
              </a:rPr>
              <a:t>501(c)(3) non-profits</a:t>
            </a:r>
            <a:endParaRPr sz="4535">
              <a:latin typeface="Roboto Slab"/>
              <a:ea typeface="Roboto Slab"/>
              <a:cs typeface="Roboto Slab"/>
              <a:sym typeface="Roboto Slab"/>
            </a:endParaRPr>
          </a:p>
          <a:p>
            <a:pPr indent="-300597" lvl="1" marL="914400" rtl="0" algn="l">
              <a:lnSpc>
                <a:spcPct val="115000"/>
              </a:lnSpc>
              <a:spcBef>
                <a:spcPts val="0"/>
              </a:spcBef>
              <a:spcAft>
                <a:spcPts val="0"/>
              </a:spcAft>
              <a:buClr>
                <a:schemeClr val="dk1"/>
              </a:buClr>
              <a:buSzPct val="100000"/>
              <a:buFont typeface="Roboto Slab"/>
              <a:buChar char="○"/>
            </a:pPr>
            <a:r>
              <a:rPr lang="en" sz="4535">
                <a:latin typeface="Roboto Slab"/>
                <a:ea typeface="Roboto Slab"/>
                <a:cs typeface="Roboto Slab"/>
                <a:sym typeface="Roboto Slab"/>
              </a:rPr>
              <a:t>For-profit organizations and businesses</a:t>
            </a:r>
            <a:endParaRPr sz="4535">
              <a:latin typeface="Roboto Slab"/>
              <a:ea typeface="Roboto Slab"/>
              <a:cs typeface="Roboto Slab"/>
              <a:sym typeface="Roboto Slab"/>
            </a:endParaRPr>
          </a:p>
          <a:p>
            <a:pPr indent="-300597" lvl="1" marL="914400" rtl="0" algn="l">
              <a:lnSpc>
                <a:spcPct val="115000"/>
              </a:lnSpc>
              <a:spcBef>
                <a:spcPts val="0"/>
              </a:spcBef>
              <a:spcAft>
                <a:spcPts val="0"/>
              </a:spcAft>
              <a:buClr>
                <a:schemeClr val="dk1"/>
              </a:buClr>
              <a:buSzPct val="100000"/>
              <a:buFont typeface="Roboto Slab"/>
              <a:buChar char="○"/>
            </a:pPr>
            <a:r>
              <a:rPr lang="en" sz="4535">
                <a:latin typeface="Roboto Slab"/>
                <a:ea typeface="Roboto Slab"/>
                <a:cs typeface="Roboto Slab"/>
                <a:sym typeface="Roboto Slab"/>
              </a:rPr>
              <a:t>Tribal governments and tribal-based nonprofits operating an urban agriculture project</a:t>
            </a:r>
            <a:endParaRPr sz="4535">
              <a:latin typeface="Roboto Slab"/>
              <a:ea typeface="Roboto Slab"/>
              <a:cs typeface="Roboto Slab"/>
              <a:sym typeface="Roboto Slab"/>
            </a:endParaRPr>
          </a:p>
          <a:p>
            <a:pPr indent="-300597" lvl="0" marL="457200" rtl="0" algn="l">
              <a:lnSpc>
                <a:spcPct val="115000"/>
              </a:lnSpc>
              <a:spcBef>
                <a:spcPts val="0"/>
              </a:spcBef>
              <a:spcAft>
                <a:spcPts val="0"/>
              </a:spcAft>
              <a:buClr>
                <a:schemeClr val="dk1"/>
              </a:buClr>
              <a:buSzPct val="100000"/>
              <a:buFont typeface="Roboto Slab"/>
              <a:buChar char="●"/>
            </a:pPr>
            <a:r>
              <a:rPr lang="en" sz="4535">
                <a:latin typeface="Roboto Slab"/>
                <a:ea typeface="Roboto Slab"/>
                <a:cs typeface="Roboto Slab"/>
                <a:sym typeface="Roboto Slab"/>
              </a:rPr>
              <a:t>Project must accomplish one or more of the following program goals:</a:t>
            </a:r>
            <a:endParaRPr sz="4535">
              <a:latin typeface="Roboto Slab"/>
              <a:ea typeface="Roboto Slab"/>
              <a:cs typeface="Roboto Slab"/>
              <a:sym typeface="Roboto Slab"/>
            </a:endParaRPr>
          </a:p>
          <a:p>
            <a:pPr indent="-294247" lvl="1" marL="914400" rtl="0" algn="l">
              <a:lnSpc>
                <a:spcPct val="115000"/>
              </a:lnSpc>
              <a:spcBef>
                <a:spcPts val="0"/>
              </a:spcBef>
              <a:spcAft>
                <a:spcPts val="0"/>
              </a:spcAft>
              <a:buClr>
                <a:schemeClr val="dk1"/>
              </a:buClr>
              <a:buSzPct val="100000"/>
              <a:buFont typeface="Roboto Slab"/>
              <a:buChar char="○"/>
            </a:pPr>
            <a:r>
              <a:rPr lang="en" sz="4135">
                <a:latin typeface="Roboto Slab"/>
                <a:ea typeface="Roboto Slab"/>
                <a:cs typeface="Roboto Slab"/>
                <a:sym typeface="Roboto Slab"/>
              </a:rPr>
              <a:t>Be led by and or serve an urban underserved community as determined by CalEnviroScreen</a:t>
            </a:r>
            <a:endParaRPr sz="4135">
              <a:latin typeface="Roboto Slab"/>
              <a:ea typeface="Roboto Slab"/>
              <a:cs typeface="Roboto Slab"/>
              <a:sym typeface="Roboto Slab"/>
            </a:endParaRPr>
          </a:p>
          <a:p>
            <a:pPr indent="-294247" lvl="1" marL="914400" rtl="0" algn="l">
              <a:lnSpc>
                <a:spcPct val="115000"/>
              </a:lnSpc>
              <a:spcBef>
                <a:spcPts val="0"/>
              </a:spcBef>
              <a:spcAft>
                <a:spcPts val="0"/>
              </a:spcAft>
              <a:buClr>
                <a:schemeClr val="dk1"/>
              </a:buClr>
              <a:buSzPct val="100000"/>
              <a:buFont typeface="Roboto Slab"/>
              <a:buChar char="○"/>
            </a:pPr>
            <a:r>
              <a:rPr lang="en" sz="4135">
                <a:latin typeface="Roboto Slab"/>
                <a:ea typeface="Roboto Slab"/>
                <a:cs typeface="Roboto Slab"/>
                <a:sym typeface="Roboto Slab"/>
              </a:rPr>
              <a:t>Demonstrate community engagement practices.</a:t>
            </a:r>
            <a:endParaRPr sz="4135">
              <a:latin typeface="Roboto Slab"/>
              <a:ea typeface="Roboto Slab"/>
              <a:cs typeface="Roboto Slab"/>
              <a:sym typeface="Roboto Slab"/>
            </a:endParaRPr>
          </a:p>
          <a:p>
            <a:pPr indent="-294247" lvl="1" marL="914400" rtl="0" algn="l">
              <a:lnSpc>
                <a:spcPct val="115000"/>
              </a:lnSpc>
              <a:spcBef>
                <a:spcPts val="0"/>
              </a:spcBef>
              <a:spcAft>
                <a:spcPts val="0"/>
              </a:spcAft>
              <a:buClr>
                <a:schemeClr val="dk1"/>
              </a:buClr>
              <a:buSzPct val="100000"/>
              <a:buFont typeface="Roboto Slab"/>
              <a:buChar char="○"/>
            </a:pPr>
            <a:r>
              <a:rPr lang="en" sz="4135">
                <a:latin typeface="Roboto Slab"/>
                <a:ea typeface="Roboto Slab"/>
                <a:cs typeface="Roboto Slab"/>
                <a:sym typeface="Roboto Slab"/>
              </a:rPr>
              <a:t>Support the viability of urban food cultivation, processing, or distribution.</a:t>
            </a:r>
            <a:endParaRPr sz="4135">
              <a:latin typeface="Roboto Slab"/>
              <a:ea typeface="Roboto Slab"/>
              <a:cs typeface="Roboto Slab"/>
              <a:sym typeface="Roboto Slab"/>
            </a:endParaRPr>
          </a:p>
          <a:p>
            <a:pPr indent="-294247" lvl="1" marL="914400" rtl="0" algn="l">
              <a:lnSpc>
                <a:spcPct val="115000"/>
              </a:lnSpc>
              <a:spcBef>
                <a:spcPts val="0"/>
              </a:spcBef>
              <a:spcAft>
                <a:spcPts val="0"/>
              </a:spcAft>
              <a:buClr>
                <a:schemeClr val="dk1"/>
              </a:buClr>
              <a:buSzPct val="100000"/>
              <a:buFont typeface="Roboto Slab"/>
              <a:buChar char="○"/>
            </a:pPr>
            <a:r>
              <a:rPr lang="en" sz="4135">
                <a:latin typeface="Roboto Slab"/>
                <a:ea typeface="Roboto Slab"/>
                <a:cs typeface="Roboto Slab"/>
                <a:sym typeface="Roboto Slab"/>
              </a:rPr>
              <a:t>Pilot an innovation in production such as but not limited to mushroom propagation, aquaponics, aeroponics, hydroponics, rooftop gardens or warehouse farms.</a:t>
            </a:r>
            <a:endParaRPr sz="4135">
              <a:latin typeface="Roboto Slab"/>
              <a:ea typeface="Roboto Slab"/>
              <a:cs typeface="Roboto Slab"/>
              <a:sym typeface="Roboto Slab"/>
            </a:endParaRPr>
          </a:p>
          <a:p>
            <a:pPr indent="-294247" lvl="1" marL="914400" rtl="0" algn="l">
              <a:lnSpc>
                <a:spcPct val="115000"/>
              </a:lnSpc>
              <a:spcBef>
                <a:spcPts val="0"/>
              </a:spcBef>
              <a:spcAft>
                <a:spcPts val="0"/>
              </a:spcAft>
              <a:buClr>
                <a:schemeClr val="dk1"/>
              </a:buClr>
              <a:buSzPct val="100000"/>
              <a:buFont typeface="Roboto Slab"/>
              <a:buChar char="○"/>
            </a:pPr>
            <a:r>
              <a:rPr lang="en" sz="4135">
                <a:latin typeface="Roboto Slab"/>
                <a:ea typeface="Roboto Slab"/>
                <a:cs typeface="Roboto Slab"/>
                <a:sym typeface="Roboto Slab"/>
              </a:rPr>
              <a:t>Provide employment development opportunities, especially youth employment and development opportunities.</a:t>
            </a:r>
            <a:endParaRPr sz="4135">
              <a:latin typeface="Roboto Slab"/>
              <a:ea typeface="Roboto Slab"/>
              <a:cs typeface="Roboto Slab"/>
              <a:sym typeface="Roboto Slab"/>
            </a:endParaRPr>
          </a:p>
          <a:p>
            <a:pPr indent="-294247" lvl="1" marL="914400" rtl="0" algn="l">
              <a:lnSpc>
                <a:spcPct val="115000"/>
              </a:lnSpc>
              <a:spcBef>
                <a:spcPts val="0"/>
              </a:spcBef>
              <a:spcAft>
                <a:spcPts val="0"/>
              </a:spcAft>
              <a:buClr>
                <a:schemeClr val="dk1"/>
              </a:buClr>
              <a:buSzPct val="100000"/>
              <a:buFont typeface="Roboto Slab"/>
              <a:buChar char="○"/>
            </a:pPr>
            <a:r>
              <a:rPr lang="en" sz="4135">
                <a:latin typeface="Roboto Slab"/>
                <a:ea typeface="Roboto Slab"/>
                <a:cs typeface="Roboto Slab"/>
                <a:sym typeface="Roboto Slab"/>
              </a:rPr>
              <a:t>Provide educational opportunities as it relates to growing or consuming locally grown seasonal produce.</a:t>
            </a:r>
            <a:endParaRPr sz="4135">
              <a:latin typeface="Roboto Slab"/>
              <a:ea typeface="Roboto Slab"/>
              <a:cs typeface="Roboto Slab"/>
              <a:sym typeface="Roboto Slab"/>
            </a:endParaRPr>
          </a:p>
          <a:p>
            <a:pPr indent="-294247" lvl="1" marL="914400" rtl="0" algn="l">
              <a:lnSpc>
                <a:spcPct val="115000"/>
              </a:lnSpc>
              <a:spcBef>
                <a:spcPts val="0"/>
              </a:spcBef>
              <a:spcAft>
                <a:spcPts val="0"/>
              </a:spcAft>
              <a:buClr>
                <a:schemeClr val="dk1"/>
              </a:buClr>
              <a:buSzPct val="100000"/>
              <a:buFont typeface="Roboto Slab"/>
              <a:buChar char="○"/>
            </a:pPr>
            <a:r>
              <a:rPr lang="en" sz="4135">
                <a:latin typeface="Roboto Slab"/>
                <a:ea typeface="Roboto Slab"/>
                <a:cs typeface="Roboto Slab"/>
                <a:sym typeface="Roboto Slab"/>
              </a:rPr>
              <a:t>Provide urban greening, habitat restoration and environmentally beneficial services such as but not limited to planting hedgerows, native plant gardens or food forests.</a:t>
            </a:r>
            <a:endParaRPr sz="4135">
              <a:latin typeface="Roboto Slab"/>
              <a:ea typeface="Roboto Slab"/>
              <a:cs typeface="Roboto Slab"/>
              <a:sym typeface="Roboto Slab"/>
            </a:endParaRPr>
          </a:p>
          <a:p>
            <a:pPr indent="0" lvl="0" marL="0" rtl="0" algn="l">
              <a:spcBef>
                <a:spcPts val="1100"/>
              </a:spcBef>
              <a:spcAft>
                <a:spcPts val="0"/>
              </a:spcAft>
              <a:buNone/>
            </a:pPr>
            <a:r>
              <a:t/>
            </a:r>
            <a:endParaRPr sz="1200">
              <a:solidFill>
                <a:srgbClr val="333333"/>
              </a:solidFill>
              <a:highlight>
                <a:srgbClr val="FFFFFF"/>
              </a:highlight>
              <a:latin typeface="Arial"/>
              <a:ea typeface="Arial"/>
              <a:cs typeface="Arial"/>
              <a:sym typeface="Arial"/>
            </a:endParaRPr>
          </a:p>
          <a:p>
            <a:pPr indent="0" lvl="0" marL="0" rtl="0" algn="l">
              <a:spcBef>
                <a:spcPts val="1100"/>
              </a:spcBef>
              <a:spcAft>
                <a:spcPts val="1200"/>
              </a:spcAft>
              <a:buNone/>
            </a:pPr>
            <a:r>
              <a:t/>
            </a:r>
            <a:endParaRPr/>
          </a:p>
        </p:txBody>
      </p:sp>
      <p:pic>
        <p:nvPicPr>
          <p:cNvPr id="164" name="Google Shape;164;p27"/>
          <p:cNvPicPr preferRelativeResize="0"/>
          <p:nvPr/>
        </p:nvPicPr>
        <p:blipFill>
          <a:blip r:embed="rId4">
            <a:alphaModFix/>
          </a:blip>
          <a:stretch>
            <a:fillRect/>
          </a:stretch>
        </p:blipFill>
        <p:spPr>
          <a:xfrm>
            <a:off x="6747150" y="73900"/>
            <a:ext cx="2300800" cy="17556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8"/>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Track 2: Ranking Criteria</a:t>
            </a:r>
            <a:endParaRPr/>
          </a:p>
        </p:txBody>
      </p:sp>
      <p:sp>
        <p:nvSpPr>
          <p:cNvPr id="170" name="Google Shape;170;p28"/>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fontScale="77500"/>
          </a:bodyPr>
          <a:lstStyle/>
          <a:p>
            <a:pPr indent="-297497" lvl="0" marL="685800" marR="228600" rtl="0" algn="l">
              <a:spcBef>
                <a:spcPts val="1100"/>
              </a:spcBef>
              <a:spcAft>
                <a:spcPts val="0"/>
              </a:spcAft>
              <a:buClr>
                <a:schemeClr val="dk1"/>
              </a:buClr>
              <a:buSzPct val="100000"/>
              <a:buFont typeface="Roboto Slab"/>
              <a:buChar char="●"/>
            </a:pPr>
            <a:r>
              <a:rPr lang="en" sz="1400">
                <a:latin typeface="Roboto Slab"/>
                <a:ea typeface="Roboto Slab"/>
                <a:cs typeface="Roboto Slab"/>
                <a:sym typeface="Roboto Slab"/>
              </a:rPr>
              <a:t>The extent to which the project describes a need in their community and connects how their project will fulfill or support that community need. </a:t>
            </a:r>
            <a:endParaRPr sz="1400">
              <a:latin typeface="Roboto Slab"/>
              <a:ea typeface="Roboto Slab"/>
              <a:cs typeface="Roboto Slab"/>
              <a:sym typeface="Roboto Slab"/>
            </a:endParaRPr>
          </a:p>
          <a:p>
            <a:pPr indent="-297497" lvl="0" marL="685800" marR="228600" rtl="0" algn="l">
              <a:spcBef>
                <a:spcPts val="0"/>
              </a:spcBef>
              <a:spcAft>
                <a:spcPts val="0"/>
              </a:spcAft>
              <a:buClr>
                <a:schemeClr val="dk1"/>
              </a:buClr>
              <a:buSzPct val="100000"/>
              <a:buFont typeface="Roboto Slab"/>
              <a:buChar char="●"/>
            </a:pPr>
            <a:r>
              <a:rPr lang="en" sz="1400">
                <a:latin typeface="Roboto Slab"/>
                <a:ea typeface="Roboto Slab"/>
                <a:cs typeface="Roboto Slab"/>
                <a:sym typeface="Roboto Slab"/>
              </a:rPr>
              <a:t>The populations that the project serves. Priority will be given to projects that clearly explain how their project will support priority populations within the Inland Empire</a:t>
            </a:r>
            <a:endParaRPr sz="1400" u="sng">
              <a:latin typeface="Roboto Slab"/>
              <a:ea typeface="Roboto Slab"/>
              <a:cs typeface="Roboto Slab"/>
              <a:sym typeface="Roboto Slab"/>
            </a:endParaRPr>
          </a:p>
          <a:p>
            <a:pPr indent="-297497" lvl="0" marL="685800" marR="228600" rtl="0" algn="l">
              <a:spcBef>
                <a:spcPts val="0"/>
              </a:spcBef>
              <a:spcAft>
                <a:spcPts val="0"/>
              </a:spcAft>
              <a:buClr>
                <a:schemeClr val="dk1"/>
              </a:buClr>
              <a:buSzPct val="100000"/>
              <a:buFont typeface="Roboto Slab"/>
              <a:buChar char="●"/>
            </a:pPr>
            <a:r>
              <a:rPr lang="en" sz="1400">
                <a:latin typeface="Roboto Slab"/>
                <a:ea typeface="Roboto Slab"/>
                <a:cs typeface="Roboto Slab"/>
                <a:sym typeface="Roboto Slab"/>
              </a:rPr>
              <a:t>The strength of the project team in meeting the proposed project deliverables</a:t>
            </a:r>
            <a:endParaRPr sz="1400">
              <a:latin typeface="Roboto Slab"/>
              <a:ea typeface="Roboto Slab"/>
              <a:cs typeface="Roboto Slab"/>
              <a:sym typeface="Roboto Slab"/>
            </a:endParaRPr>
          </a:p>
          <a:p>
            <a:pPr indent="-297497" lvl="0" marL="685800" marR="228600" rtl="0" algn="l">
              <a:spcBef>
                <a:spcPts val="0"/>
              </a:spcBef>
              <a:spcAft>
                <a:spcPts val="0"/>
              </a:spcAft>
              <a:buClr>
                <a:schemeClr val="dk1"/>
              </a:buClr>
              <a:buSzPct val="100000"/>
              <a:buFont typeface="Roboto Slab"/>
              <a:buChar char="●"/>
            </a:pPr>
            <a:r>
              <a:rPr lang="en" sz="1400">
                <a:latin typeface="Roboto Slab"/>
                <a:ea typeface="Roboto Slab"/>
                <a:cs typeface="Roboto Slab"/>
                <a:sym typeface="Roboto Slab"/>
              </a:rPr>
              <a:t>Reasonableness of the financial request for the items requested in the application</a:t>
            </a:r>
            <a:endParaRPr sz="1400">
              <a:latin typeface="Roboto Slab"/>
              <a:ea typeface="Roboto Slab"/>
              <a:cs typeface="Roboto Slab"/>
              <a:sym typeface="Roboto Slab"/>
            </a:endParaRPr>
          </a:p>
          <a:p>
            <a:pPr indent="-297497" lvl="0" marL="685800" marR="228600" rtl="0" algn="l">
              <a:spcBef>
                <a:spcPts val="0"/>
              </a:spcBef>
              <a:spcAft>
                <a:spcPts val="0"/>
              </a:spcAft>
              <a:buClr>
                <a:schemeClr val="dk1"/>
              </a:buClr>
              <a:buSzPct val="100000"/>
              <a:buFont typeface="Roboto Slab"/>
              <a:buChar char="●"/>
            </a:pPr>
            <a:r>
              <a:rPr lang="en" sz="1400">
                <a:latin typeface="Roboto Slab"/>
                <a:ea typeface="Roboto Slab"/>
                <a:cs typeface="Roboto Slab"/>
                <a:sym typeface="Roboto Slab"/>
              </a:rPr>
              <a:t>Overall level of detail and thought put into the proposal</a:t>
            </a:r>
            <a:endParaRPr sz="1400">
              <a:latin typeface="Roboto Slab"/>
              <a:ea typeface="Roboto Slab"/>
              <a:cs typeface="Roboto Slab"/>
              <a:sym typeface="Roboto Slab"/>
            </a:endParaRPr>
          </a:p>
          <a:p>
            <a:pPr indent="0" lvl="0" marL="0" rtl="0" algn="l">
              <a:spcBef>
                <a:spcPts val="2000"/>
              </a:spcBef>
              <a:spcAft>
                <a:spcPts val="1200"/>
              </a:spcAft>
              <a:buNone/>
            </a:pPr>
            <a:r>
              <a:t/>
            </a:r>
            <a:endParaRPr/>
          </a:p>
        </p:txBody>
      </p:sp>
      <p:sp>
        <p:nvSpPr>
          <p:cNvPr id="171" name="Google Shape;171;p28"/>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graphicFrame>
        <p:nvGraphicFramePr>
          <p:cNvPr id="176" name="Google Shape;176;p29"/>
          <p:cNvGraphicFramePr/>
          <p:nvPr/>
        </p:nvGraphicFramePr>
        <p:xfrm>
          <a:off x="1001350" y="142150"/>
          <a:ext cx="3000000" cy="3000000"/>
        </p:xfrm>
        <a:graphic>
          <a:graphicData uri="http://schemas.openxmlformats.org/drawingml/2006/table">
            <a:tbl>
              <a:tblPr>
                <a:noFill/>
                <a:tableStyleId>{520A019B-404E-494C-9F39-801475040AC3}</a:tableStyleId>
              </a:tblPr>
              <a:tblGrid>
                <a:gridCol w="3570650"/>
                <a:gridCol w="3570650"/>
              </a:tblGrid>
              <a:tr h="488850">
                <a:tc>
                  <a:txBody>
                    <a:bodyPr/>
                    <a:lstStyle/>
                    <a:p>
                      <a:pPr indent="0" lvl="0" marL="0" rtl="0" algn="l">
                        <a:spcBef>
                          <a:spcPts val="0"/>
                        </a:spcBef>
                        <a:spcAft>
                          <a:spcPts val="0"/>
                        </a:spcAft>
                        <a:buNone/>
                      </a:pPr>
                      <a:r>
                        <a:rPr b="1" lang="en">
                          <a:solidFill>
                            <a:schemeClr val="dk1"/>
                          </a:solidFill>
                        </a:rPr>
                        <a:t>Track 2: </a:t>
                      </a:r>
                      <a:r>
                        <a:rPr b="1" lang="en">
                          <a:solidFill>
                            <a:schemeClr val="dk1"/>
                          </a:solidFill>
                        </a:rPr>
                        <a:t>Application Overview</a:t>
                      </a:r>
                      <a:endParaRPr b="1">
                        <a:solidFill>
                          <a:schemeClr val="dk1"/>
                        </a:solidFill>
                      </a:endParaRPr>
                    </a:p>
                  </a:txBody>
                  <a:tcPr marT="91425" marB="91425" marR="91425" marL="91425"/>
                </a:tc>
                <a:tc>
                  <a:txBody>
                    <a:bodyPr/>
                    <a:lstStyle/>
                    <a:p>
                      <a:pPr indent="0" lvl="0" marL="0" rtl="0" algn="l">
                        <a:spcBef>
                          <a:spcPts val="0"/>
                        </a:spcBef>
                        <a:spcAft>
                          <a:spcPts val="0"/>
                        </a:spcAft>
                        <a:buNone/>
                      </a:pPr>
                      <a:r>
                        <a:t/>
                      </a:r>
                      <a:endParaRPr>
                        <a:solidFill>
                          <a:schemeClr val="dk1"/>
                        </a:solidFill>
                      </a:endParaRPr>
                    </a:p>
                  </a:txBody>
                  <a:tcPr marT="91425" marB="91425" marR="91425" marL="91425"/>
                </a:tc>
              </a:tr>
              <a:tr h="470100">
                <a:tc>
                  <a:txBody>
                    <a:bodyPr/>
                    <a:lstStyle/>
                    <a:p>
                      <a:pPr indent="0" lvl="0" marL="0" rtl="0" algn="l">
                        <a:spcBef>
                          <a:spcPts val="0"/>
                        </a:spcBef>
                        <a:spcAft>
                          <a:spcPts val="0"/>
                        </a:spcAft>
                        <a:buNone/>
                      </a:pPr>
                      <a:r>
                        <a:rPr lang="en">
                          <a:solidFill>
                            <a:schemeClr val="dk1"/>
                          </a:solidFill>
                        </a:rPr>
                        <a:t>Section 1</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General Contact Information</a:t>
                      </a:r>
                      <a:endParaRPr>
                        <a:solidFill>
                          <a:schemeClr val="dk1"/>
                        </a:solidFill>
                      </a:endParaRPr>
                    </a:p>
                  </a:txBody>
                  <a:tcPr marT="91425" marB="91425" marR="91425" marL="91425"/>
                </a:tc>
              </a:tr>
              <a:tr h="470100">
                <a:tc>
                  <a:txBody>
                    <a:bodyPr/>
                    <a:lstStyle/>
                    <a:p>
                      <a:pPr indent="0" lvl="0" marL="0" rtl="0" algn="l">
                        <a:spcBef>
                          <a:spcPts val="0"/>
                        </a:spcBef>
                        <a:spcAft>
                          <a:spcPts val="0"/>
                        </a:spcAft>
                        <a:buNone/>
                      </a:pPr>
                      <a:r>
                        <a:rPr lang="en">
                          <a:solidFill>
                            <a:schemeClr val="dk1"/>
                          </a:solidFill>
                        </a:rPr>
                        <a:t>Section 2</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Organization Background and Capacity</a:t>
                      </a:r>
                      <a:endParaRPr>
                        <a:solidFill>
                          <a:schemeClr val="dk1"/>
                        </a:solidFill>
                      </a:endParaRPr>
                    </a:p>
                  </a:txBody>
                  <a:tcPr marT="91425" marB="91425" marR="91425" marL="91425"/>
                </a:tc>
              </a:tr>
              <a:tr h="599875">
                <a:tc>
                  <a:txBody>
                    <a:bodyPr/>
                    <a:lstStyle/>
                    <a:p>
                      <a:pPr indent="0" lvl="0" marL="0" rtl="0" algn="l">
                        <a:spcBef>
                          <a:spcPts val="0"/>
                        </a:spcBef>
                        <a:spcAft>
                          <a:spcPts val="0"/>
                        </a:spcAft>
                        <a:buNone/>
                      </a:pPr>
                      <a:r>
                        <a:rPr lang="en">
                          <a:solidFill>
                            <a:schemeClr val="dk1"/>
                          </a:solidFill>
                        </a:rPr>
                        <a:t>Section 3</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Community</a:t>
                      </a:r>
                      <a:r>
                        <a:rPr lang="en">
                          <a:solidFill>
                            <a:schemeClr val="dk1"/>
                          </a:solidFill>
                        </a:rPr>
                        <a:t> Engagement and Populations Served</a:t>
                      </a:r>
                      <a:endParaRPr>
                        <a:solidFill>
                          <a:schemeClr val="dk1"/>
                        </a:solidFill>
                      </a:endParaRPr>
                    </a:p>
                  </a:txBody>
                  <a:tcPr marT="91425" marB="91425" marR="91425" marL="91425"/>
                </a:tc>
              </a:tr>
              <a:tr h="470100">
                <a:tc>
                  <a:txBody>
                    <a:bodyPr/>
                    <a:lstStyle/>
                    <a:p>
                      <a:pPr indent="0" lvl="0" marL="0" rtl="0" algn="l">
                        <a:spcBef>
                          <a:spcPts val="0"/>
                        </a:spcBef>
                        <a:spcAft>
                          <a:spcPts val="0"/>
                        </a:spcAft>
                        <a:buNone/>
                      </a:pPr>
                      <a:r>
                        <a:rPr lang="en">
                          <a:solidFill>
                            <a:schemeClr val="dk1"/>
                          </a:solidFill>
                        </a:rPr>
                        <a:t>Section 4</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Project Staff Summary</a:t>
                      </a:r>
                      <a:endParaRPr>
                        <a:solidFill>
                          <a:schemeClr val="dk1"/>
                        </a:solidFill>
                      </a:endParaRPr>
                    </a:p>
                  </a:txBody>
                  <a:tcPr marT="91425" marB="91425" marR="91425" marL="91425"/>
                </a:tc>
              </a:tr>
              <a:tr h="470100">
                <a:tc>
                  <a:txBody>
                    <a:bodyPr/>
                    <a:lstStyle/>
                    <a:p>
                      <a:pPr indent="0" lvl="0" marL="0" rtl="0" algn="l">
                        <a:spcBef>
                          <a:spcPts val="0"/>
                        </a:spcBef>
                        <a:spcAft>
                          <a:spcPts val="0"/>
                        </a:spcAft>
                        <a:buNone/>
                      </a:pPr>
                      <a:r>
                        <a:rPr lang="en">
                          <a:solidFill>
                            <a:schemeClr val="dk1"/>
                          </a:solidFill>
                        </a:rPr>
                        <a:t>Section 5</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Project Description</a:t>
                      </a:r>
                      <a:endParaRPr>
                        <a:solidFill>
                          <a:schemeClr val="dk1"/>
                        </a:solidFill>
                      </a:endParaRPr>
                    </a:p>
                  </a:txBody>
                  <a:tcPr marT="91425" marB="91425" marR="91425" marL="91425"/>
                </a:tc>
              </a:tr>
              <a:tr h="470100">
                <a:tc>
                  <a:txBody>
                    <a:bodyPr/>
                    <a:lstStyle/>
                    <a:p>
                      <a:pPr indent="0" lvl="0" marL="0" rtl="0" algn="l">
                        <a:spcBef>
                          <a:spcPts val="0"/>
                        </a:spcBef>
                        <a:spcAft>
                          <a:spcPts val="0"/>
                        </a:spcAft>
                        <a:buNone/>
                      </a:pPr>
                      <a:r>
                        <a:rPr lang="en">
                          <a:solidFill>
                            <a:schemeClr val="dk1"/>
                          </a:solidFill>
                        </a:rPr>
                        <a:t>Section 6</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Project Goals and Objectives</a:t>
                      </a:r>
                      <a:endParaRPr>
                        <a:solidFill>
                          <a:schemeClr val="dk1"/>
                        </a:solidFill>
                      </a:endParaRPr>
                    </a:p>
                  </a:txBody>
                  <a:tcPr marT="91425" marB="91425" marR="91425" marL="91425"/>
                </a:tc>
              </a:tr>
              <a:tr h="470100">
                <a:tc>
                  <a:txBody>
                    <a:bodyPr/>
                    <a:lstStyle/>
                    <a:p>
                      <a:pPr indent="0" lvl="0" marL="0" rtl="0" algn="l">
                        <a:spcBef>
                          <a:spcPts val="0"/>
                        </a:spcBef>
                        <a:spcAft>
                          <a:spcPts val="0"/>
                        </a:spcAft>
                        <a:buNone/>
                      </a:pPr>
                      <a:r>
                        <a:rPr lang="en">
                          <a:solidFill>
                            <a:schemeClr val="dk1"/>
                          </a:solidFill>
                        </a:rPr>
                        <a:t>Section 7</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Outcomes and Timeline</a:t>
                      </a:r>
                      <a:endParaRPr>
                        <a:solidFill>
                          <a:schemeClr val="dk1"/>
                        </a:solidFill>
                      </a:endParaRPr>
                    </a:p>
                  </a:txBody>
                  <a:tcPr marT="91425" marB="91425" marR="91425" marL="91425"/>
                </a:tc>
              </a:tr>
              <a:tr h="470100">
                <a:tc>
                  <a:txBody>
                    <a:bodyPr/>
                    <a:lstStyle/>
                    <a:p>
                      <a:pPr indent="0" lvl="0" marL="0" rtl="0" algn="l">
                        <a:spcBef>
                          <a:spcPts val="0"/>
                        </a:spcBef>
                        <a:spcAft>
                          <a:spcPts val="0"/>
                        </a:spcAft>
                        <a:buNone/>
                      </a:pPr>
                      <a:r>
                        <a:rPr lang="en">
                          <a:solidFill>
                            <a:schemeClr val="dk1"/>
                          </a:solidFill>
                        </a:rPr>
                        <a:t>Section 8</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Budget</a:t>
                      </a:r>
                      <a:endParaRPr>
                        <a:solidFill>
                          <a:schemeClr val="dk1"/>
                        </a:solidFill>
                      </a:endParaRPr>
                    </a:p>
                  </a:txBody>
                  <a:tcPr marT="91425" marB="91425" marR="91425" marL="91425"/>
                </a:tc>
              </a:tr>
              <a:tr h="470100">
                <a:tc>
                  <a:txBody>
                    <a:bodyPr/>
                    <a:lstStyle/>
                    <a:p>
                      <a:pPr indent="0" lvl="0" marL="0" rtl="0" algn="l">
                        <a:spcBef>
                          <a:spcPts val="0"/>
                        </a:spcBef>
                        <a:spcAft>
                          <a:spcPts val="0"/>
                        </a:spcAft>
                        <a:buNone/>
                      </a:pPr>
                      <a:r>
                        <a:rPr lang="en">
                          <a:solidFill>
                            <a:schemeClr val="dk1"/>
                          </a:solidFill>
                        </a:rPr>
                        <a:t>Section 9</a:t>
                      </a:r>
                      <a:endParaRPr>
                        <a:solidFill>
                          <a:schemeClr val="dk1"/>
                        </a:solidFill>
                      </a:endParaRPr>
                    </a:p>
                  </a:txBody>
                  <a:tcPr marT="91425" marB="91425" marR="91425" marL="91425"/>
                </a:tc>
                <a:tc>
                  <a:txBody>
                    <a:bodyPr/>
                    <a:lstStyle/>
                    <a:p>
                      <a:pPr indent="0" lvl="0" marL="0" rtl="0" algn="l">
                        <a:spcBef>
                          <a:spcPts val="0"/>
                        </a:spcBef>
                        <a:spcAft>
                          <a:spcPts val="0"/>
                        </a:spcAft>
                        <a:buNone/>
                      </a:pPr>
                      <a:r>
                        <a:rPr lang="en">
                          <a:solidFill>
                            <a:schemeClr val="dk1"/>
                          </a:solidFill>
                        </a:rPr>
                        <a:t>Applicant Certification</a:t>
                      </a:r>
                      <a:endParaRPr>
                        <a:solidFill>
                          <a:schemeClr val="dk1"/>
                        </a:solidFill>
                      </a:endParaRPr>
                    </a:p>
                  </a:txBody>
                  <a:tcPr marT="91425" marB="91425" marR="91425" marL="91425"/>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0"/>
          <p:cNvSpPr txBox="1"/>
          <p:nvPr>
            <p:ph type="title"/>
          </p:nvPr>
        </p:nvSpPr>
        <p:spPr>
          <a:xfrm>
            <a:off x="387900" y="555600"/>
            <a:ext cx="38244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Track 2: Required Attachments (3)</a:t>
            </a:r>
            <a:endParaRPr/>
          </a:p>
        </p:txBody>
      </p:sp>
      <p:sp>
        <p:nvSpPr>
          <p:cNvPr id="182" name="Google Shape;182;p30"/>
          <p:cNvSpPr txBox="1"/>
          <p:nvPr>
            <p:ph idx="1" type="body"/>
          </p:nvPr>
        </p:nvSpPr>
        <p:spPr>
          <a:xfrm>
            <a:off x="387900" y="1594025"/>
            <a:ext cx="2945100" cy="268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t>Please download and attach the 3 documents listed before submitting your application</a:t>
            </a:r>
            <a:endParaRPr sz="1400"/>
          </a:p>
          <a:p>
            <a:pPr indent="0" lvl="0" marL="0" rtl="0" algn="l">
              <a:spcBef>
                <a:spcPts val="1200"/>
              </a:spcBef>
              <a:spcAft>
                <a:spcPts val="0"/>
              </a:spcAft>
              <a:buNone/>
            </a:pPr>
            <a:r>
              <a:t/>
            </a:r>
            <a:endParaRPr/>
          </a:p>
          <a:p>
            <a:pPr indent="0" lvl="0" marL="0" rtl="0" algn="l">
              <a:spcBef>
                <a:spcPts val="1200"/>
              </a:spcBef>
              <a:spcAft>
                <a:spcPts val="1200"/>
              </a:spcAft>
              <a:buNone/>
            </a:pPr>
            <a:r>
              <a:rPr lang="en" sz="1400"/>
              <a:t>Please reach out to IERCD staff for technical assistance if needed</a:t>
            </a:r>
            <a:endParaRPr sz="1400"/>
          </a:p>
        </p:txBody>
      </p:sp>
      <p:pic>
        <p:nvPicPr>
          <p:cNvPr id="183" name="Google Shape;183;p30"/>
          <p:cNvPicPr preferRelativeResize="0"/>
          <p:nvPr/>
        </p:nvPicPr>
        <p:blipFill>
          <a:blip r:embed="rId3">
            <a:alphaModFix/>
          </a:blip>
          <a:stretch>
            <a:fillRect/>
          </a:stretch>
        </p:blipFill>
        <p:spPr>
          <a:xfrm>
            <a:off x="6111650" y="307425"/>
            <a:ext cx="2198325" cy="2301274"/>
          </a:xfrm>
          <a:prstGeom prst="rect">
            <a:avLst/>
          </a:prstGeom>
          <a:noFill/>
          <a:ln>
            <a:noFill/>
          </a:ln>
        </p:spPr>
      </p:pic>
      <p:pic>
        <p:nvPicPr>
          <p:cNvPr id="184" name="Google Shape;184;p30"/>
          <p:cNvPicPr preferRelativeResize="0"/>
          <p:nvPr/>
        </p:nvPicPr>
        <p:blipFill>
          <a:blip r:embed="rId4">
            <a:alphaModFix/>
          </a:blip>
          <a:stretch>
            <a:fillRect/>
          </a:stretch>
        </p:blipFill>
        <p:spPr>
          <a:xfrm>
            <a:off x="5542950" y="4022812"/>
            <a:ext cx="3335726" cy="910750"/>
          </a:xfrm>
          <a:prstGeom prst="rect">
            <a:avLst/>
          </a:prstGeom>
          <a:noFill/>
          <a:ln>
            <a:noFill/>
          </a:ln>
        </p:spPr>
      </p:pic>
      <p:pic>
        <p:nvPicPr>
          <p:cNvPr id="185" name="Google Shape;185;p30"/>
          <p:cNvPicPr preferRelativeResize="0"/>
          <p:nvPr/>
        </p:nvPicPr>
        <p:blipFill>
          <a:blip r:embed="rId5">
            <a:alphaModFix/>
          </a:blip>
          <a:stretch>
            <a:fillRect/>
          </a:stretch>
        </p:blipFill>
        <p:spPr>
          <a:xfrm>
            <a:off x="5676138" y="2888850"/>
            <a:ext cx="3069350" cy="853800"/>
          </a:xfrm>
          <a:prstGeom prst="rect">
            <a:avLst/>
          </a:prstGeom>
          <a:noFill/>
          <a:ln>
            <a:noFill/>
          </a:ln>
        </p:spPr>
      </p:pic>
      <p:sp>
        <p:nvSpPr>
          <p:cNvPr id="186" name="Google Shape;186;p30"/>
          <p:cNvSpPr txBox="1"/>
          <p:nvPr/>
        </p:nvSpPr>
        <p:spPr>
          <a:xfrm>
            <a:off x="4323150" y="2327900"/>
            <a:ext cx="1596900" cy="28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5"/>
                </a:solidFill>
                <a:latin typeface="Roboto"/>
                <a:ea typeface="Roboto"/>
                <a:cs typeface="Roboto"/>
                <a:sym typeface="Roboto"/>
              </a:rPr>
              <a:t>Budget Template</a:t>
            </a:r>
            <a:endParaRPr>
              <a:solidFill>
                <a:schemeClr val="accent5"/>
              </a:solidFill>
              <a:latin typeface="Roboto"/>
              <a:ea typeface="Roboto"/>
              <a:cs typeface="Roboto"/>
              <a:sym typeface="Roboto"/>
            </a:endParaRPr>
          </a:p>
        </p:txBody>
      </p:sp>
      <p:sp>
        <p:nvSpPr>
          <p:cNvPr id="187" name="Google Shape;187;p30"/>
          <p:cNvSpPr txBox="1"/>
          <p:nvPr/>
        </p:nvSpPr>
        <p:spPr>
          <a:xfrm>
            <a:off x="3451550" y="3461850"/>
            <a:ext cx="2061600" cy="28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5"/>
                </a:solidFill>
                <a:latin typeface="Roboto"/>
                <a:ea typeface="Roboto"/>
                <a:cs typeface="Roboto"/>
                <a:sym typeface="Roboto"/>
              </a:rPr>
              <a:t>Outcomes and Timeline</a:t>
            </a:r>
            <a:endParaRPr>
              <a:solidFill>
                <a:schemeClr val="accent5"/>
              </a:solidFill>
              <a:latin typeface="Roboto"/>
              <a:ea typeface="Roboto"/>
              <a:cs typeface="Roboto"/>
              <a:sym typeface="Roboto"/>
            </a:endParaRPr>
          </a:p>
        </p:txBody>
      </p:sp>
      <p:sp>
        <p:nvSpPr>
          <p:cNvPr id="188" name="Google Shape;188;p30"/>
          <p:cNvSpPr txBox="1"/>
          <p:nvPr/>
        </p:nvSpPr>
        <p:spPr>
          <a:xfrm>
            <a:off x="3332925" y="4614050"/>
            <a:ext cx="2002800" cy="31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5"/>
                </a:solidFill>
                <a:latin typeface="Roboto"/>
                <a:ea typeface="Roboto"/>
                <a:cs typeface="Roboto"/>
                <a:sym typeface="Roboto"/>
              </a:rPr>
              <a:t>Project Staff Summary</a:t>
            </a:r>
            <a:endParaRPr>
              <a:solidFill>
                <a:schemeClr val="accent5"/>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1"/>
          <p:cNvSpPr txBox="1"/>
          <p:nvPr>
            <p:ph type="title"/>
          </p:nvPr>
        </p:nvSpPr>
        <p:spPr>
          <a:xfrm>
            <a:off x="265500" y="869125"/>
            <a:ext cx="4045200" cy="1506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Track 2: Support Contacts</a:t>
            </a:r>
            <a:endParaRPr/>
          </a:p>
        </p:txBody>
      </p:sp>
      <p:sp>
        <p:nvSpPr>
          <p:cNvPr id="194" name="Google Shape;194;p31"/>
          <p:cNvSpPr txBox="1"/>
          <p:nvPr>
            <p:ph idx="2" type="body"/>
          </p:nvPr>
        </p:nvSpPr>
        <p:spPr>
          <a:xfrm>
            <a:off x="4939500" y="1817950"/>
            <a:ext cx="3837000" cy="2601300"/>
          </a:xfrm>
          <a:prstGeom prst="rect">
            <a:avLst/>
          </a:prstGeom>
        </p:spPr>
        <p:txBody>
          <a:bodyPr anchorCtr="0" anchor="ctr" bIns="91425" lIns="91425" spcFirstLastPara="1" rIns="91425" wrap="square" tIns="91425">
            <a:normAutofit fontScale="85000" lnSpcReduction="20000"/>
          </a:bodyPr>
          <a:lstStyle/>
          <a:p>
            <a:pPr indent="0" lvl="0" marL="0" rtl="0" algn="l">
              <a:lnSpc>
                <a:spcPct val="100000"/>
              </a:lnSpc>
              <a:spcBef>
                <a:spcPts val="0"/>
              </a:spcBef>
              <a:spcAft>
                <a:spcPts val="0"/>
              </a:spcAft>
              <a:buNone/>
            </a:pPr>
            <a:r>
              <a:t/>
            </a:r>
            <a:endParaRPr sz="3000">
              <a:latin typeface="Roboto Slab"/>
              <a:ea typeface="Roboto Slab"/>
              <a:cs typeface="Roboto Slab"/>
              <a:sym typeface="Roboto Slab"/>
            </a:endParaRPr>
          </a:p>
          <a:p>
            <a:pPr indent="0" lvl="0" marL="0" rtl="0" algn="l">
              <a:lnSpc>
                <a:spcPct val="100000"/>
              </a:lnSpc>
              <a:spcBef>
                <a:spcPts val="0"/>
              </a:spcBef>
              <a:spcAft>
                <a:spcPts val="0"/>
              </a:spcAft>
              <a:buNone/>
            </a:pPr>
            <a:r>
              <a:t/>
            </a:r>
            <a:endParaRPr sz="3000">
              <a:latin typeface="Roboto Slab"/>
              <a:ea typeface="Roboto Slab"/>
              <a:cs typeface="Roboto Slab"/>
              <a:sym typeface="Roboto Slab"/>
            </a:endParaRPr>
          </a:p>
          <a:p>
            <a:pPr indent="0" lvl="0" marL="0" rtl="0" algn="l">
              <a:spcBef>
                <a:spcPts val="0"/>
              </a:spcBef>
              <a:spcAft>
                <a:spcPts val="0"/>
              </a:spcAft>
              <a:buNone/>
            </a:pPr>
            <a:r>
              <a:t/>
            </a:r>
            <a:endParaRPr/>
          </a:p>
          <a:p>
            <a:pPr indent="0" lvl="0" marL="457200" rtl="0" algn="l">
              <a:spcBef>
                <a:spcPts val="1200"/>
              </a:spcBef>
              <a:spcAft>
                <a:spcPts val="0"/>
              </a:spcAft>
              <a:buNone/>
            </a:pPr>
            <a:r>
              <a:t/>
            </a:r>
            <a:endParaRPr/>
          </a:p>
          <a:p>
            <a:pPr indent="-325755" lvl="0" marL="457200" rtl="0" algn="l">
              <a:spcBef>
                <a:spcPts val="1200"/>
              </a:spcBef>
              <a:spcAft>
                <a:spcPts val="0"/>
              </a:spcAft>
              <a:buSzPct val="100000"/>
              <a:buChar char="●"/>
            </a:pPr>
            <a:r>
              <a:t/>
            </a:r>
            <a:endParaRPr/>
          </a:p>
          <a:p>
            <a:pPr indent="-325755" lvl="0" marL="457200" rtl="0" algn="l">
              <a:spcBef>
                <a:spcPts val="0"/>
              </a:spcBef>
              <a:spcAft>
                <a:spcPts val="0"/>
              </a:spcAft>
              <a:buSzPct val="100000"/>
              <a:buChar char="●"/>
            </a:pPr>
            <a:r>
              <a:t/>
            </a:r>
            <a:endParaRPr/>
          </a:p>
          <a:p>
            <a:pPr indent="-325755" lvl="0" marL="457200" rtl="0" algn="l">
              <a:spcBef>
                <a:spcPts val="0"/>
              </a:spcBef>
              <a:spcAft>
                <a:spcPts val="0"/>
              </a:spcAft>
              <a:buSzPct val="100000"/>
              <a:buChar char="●"/>
            </a:pPr>
            <a:r>
              <a:t/>
            </a:r>
            <a:endParaRPr/>
          </a:p>
          <a:p>
            <a:pPr indent="0" lvl="0" marL="0" rtl="0" algn="l">
              <a:spcBef>
                <a:spcPts val="1200"/>
              </a:spcBef>
              <a:spcAft>
                <a:spcPts val="1200"/>
              </a:spcAft>
              <a:buNone/>
            </a:pPr>
            <a:r>
              <a:t/>
            </a:r>
            <a:endParaRPr i="1" sz="1300"/>
          </a:p>
        </p:txBody>
      </p:sp>
      <p:pic>
        <p:nvPicPr>
          <p:cNvPr id="195" name="Google Shape;195;p31"/>
          <p:cNvPicPr preferRelativeResize="0"/>
          <p:nvPr/>
        </p:nvPicPr>
        <p:blipFill>
          <a:blip r:embed="rId4">
            <a:alphaModFix/>
          </a:blip>
          <a:stretch>
            <a:fillRect/>
          </a:stretch>
        </p:blipFill>
        <p:spPr>
          <a:xfrm>
            <a:off x="5116188" y="2519550"/>
            <a:ext cx="1490825" cy="1506300"/>
          </a:xfrm>
          <a:prstGeom prst="rect">
            <a:avLst/>
          </a:prstGeom>
          <a:noFill/>
          <a:ln>
            <a:noFill/>
          </a:ln>
        </p:spPr>
      </p:pic>
      <p:sp>
        <p:nvSpPr>
          <p:cNvPr id="196" name="Google Shape;196;p31"/>
          <p:cNvSpPr txBox="1"/>
          <p:nvPr>
            <p:ph idx="1" type="subTitle"/>
          </p:nvPr>
        </p:nvSpPr>
        <p:spPr>
          <a:xfrm>
            <a:off x="265500" y="2658150"/>
            <a:ext cx="4045200" cy="1007400"/>
          </a:xfrm>
          <a:prstGeom prst="rect">
            <a:avLst/>
          </a:prstGeom>
        </p:spPr>
        <p:txBody>
          <a:bodyPr anchorCtr="0" anchor="t" bIns="91425" lIns="91425" spcFirstLastPara="1" rIns="91425" wrap="square" tIns="91425">
            <a:normAutofit fontScale="25000" lnSpcReduction="20000"/>
          </a:bodyPr>
          <a:lstStyle/>
          <a:p>
            <a:pPr indent="0" lvl="0" marL="0" rtl="0" algn="ctr">
              <a:spcBef>
                <a:spcPts val="0"/>
              </a:spcBef>
              <a:spcAft>
                <a:spcPts val="0"/>
              </a:spcAft>
              <a:buNone/>
            </a:pPr>
            <a:r>
              <a:rPr lang="en" sz="7379"/>
              <a:t>Please contact us for help with creating and submitting your application!</a:t>
            </a:r>
            <a:endParaRPr sz="7379"/>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197" name="Google Shape;197;p31"/>
          <p:cNvSpPr txBox="1"/>
          <p:nvPr/>
        </p:nvSpPr>
        <p:spPr>
          <a:xfrm>
            <a:off x="6739900" y="2519550"/>
            <a:ext cx="2167800" cy="45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Roboto"/>
                <a:ea typeface="Roboto"/>
                <a:cs typeface="Roboto"/>
                <a:sym typeface="Roboto"/>
              </a:rPr>
              <a:t>Madison Santiago</a:t>
            </a:r>
            <a:endParaRPr sz="1600">
              <a:solidFill>
                <a:schemeClr val="dk1"/>
              </a:solidFill>
              <a:latin typeface="Roboto"/>
              <a:ea typeface="Roboto"/>
              <a:cs typeface="Roboto"/>
              <a:sym typeface="Roboto"/>
            </a:endParaRPr>
          </a:p>
          <a:p>
            <a:pPr indent="0" lvl="0" marL="0" rtl="0" algn="l">
              <a:spcBef>
                <a:spcPts val="0"/>
              </a:spcBef>
              <a:spcAft>
                <a:spcPts val="0"/>
              </a:spcAft>
              <a:buNone/>
            </a:pPr>
            <a:r>
              <a:rPr lang="en">
                <a:solidFill>
                  <a:schemeClr val="dk1"/>
                </a:solidFill>
                <a:latin typeface="Roboto"/>
                <a:ea typeface="Roboto"/>
                <a:cs typeface="Roboto"/>
                <a:sym typeface="Roboto"/>
              </a:rPr>
              <a:t>Sustainable Ag Lead</a:t>
            </a:r>
            <a:endParaRPr>
              <a:solidFill>
                <a:schemeClr val="dk1"/>
              </a:solidFill>
              <a:latin typeface="Roboto"/>
              <a:ea typeface="Roboto"/>
              <a:cs typeface="Roboto"/>
              <a:sym typeface="Roboto"/>
            </a:endParaRPr>
          </a:p>
          <a:p>
            <a:pPr indent="0" lvl="0" marL="0" rtl="0" algn="l">
              <a:spcBef>
                <a:spcPts val="0"/>
              </a:spcBef>
              <a:spcAft>
                <a:spcPts val="0"/>
              </a:spcAft>
              <a:buNone/>
            </a:pPr>
            <a:r>
              <a:t/>
            </a:r>
            <a:endParaRPr sz="1500">
              <a:solidFill>
                <a:schemeClr val="dk1"/>
              </a:solidFill>
              <a:latin typeface="Roboto"/>
              <a:ea typeface="Roboto"/>
              <a:cs typeface="Roboto"/>
              <a:sym typeface="Roboto"/>
            </a:endParaRPr>
          </a:p>
          <a:p>
            <a:pPr indent="0" lvl="0" marL="0" rtl="0" algn="l">
              <a:spcBef>
                <a:spcPts val="0"/>
              </a:spcBef>
              <a:spcAft>
                <a:spcPts val="0"/>
              </a:spcAft>
              <a:buNone/>
            </a:pPr>
            <a:r>
              <a:t/>
            </a:r>
            <a:endParaRPr sz="1500">
              <a:solidFill>
                <a:schemeClr val="dk1"/>
              </a:solidFill>
              <a:latin typeface="Roboto"/>
              <a:ea typeface="Roboto"/>
              <a:cs typeface="Roboto"/>
              <a:sym typeface="Roboto"/>
            </a:endParaRPr>
          </a:p>
        </p:txBody>
      </p:sp>
      <p:sp>
        <p:nvSpPr>
          <p:cNvPr id="198" name="Google Shape;198;p31"/>
          <p:cNvSpPr txBox="1"/>
          <p:nvPr/>
        </p:nvSpPr>
        <p:spPr>
          <a:xfrm>
            <a:off x="6739900" y="391000"/>
            <a:ext cx="2372100" cy="6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Roboto"/>
                <a:ea typeface="Roboto"/>
                <a:cs typeface="Roboto"/>
                <a:sym typeface="Roboto"/>
              </a:rPr>
              <a:t>Autumn Yanez - Jacobo</a:t>
            </a:r>
            <a:endParaRPr sz="1600">
              <a:solidFill>
                <a:schemeClr val="dk1"/>
              </a:solidFill>
              <a:latin typeface="Roboto"/>
              <a:ea typeface="Roboto"/>
              <a:cs typeface="Roboto"/>
              <a:sym typeface="Roboto"/>
            </a:endParaRPr>
          </a:p>
          <a:p>
            <a:pPr indent="0" lvl="0" marL="0" rtl="0" algn="l">
              <a:spcBef>
                <a:spcPts val="0"/>
              </a:spcBef>
              <a:spcAft>
                <a:spcPts val="0"/>
              </a:spcAft>
              <a:buNone/>
            </a:pPr>
            <a:r>
              <a:rPr lang="en">
                <a:solidFill>
                  <a:schemeClr val="dk1"/>
                </a:solidFill>
                <a:latin typeface="Roboto"/>
                <a:ea typeface="Roboto"/>
                <a:cs typeface="Roboto"/>
                <a:sym typeface="Roboto"/>
              </a:rPr>
              <a:t>Agriculture Programs Technician</a:t>
            </a:r>
            <a:endParaRPr>
              <a:solidFill>
                <a:schemeClr val="dk1"/>
              </a:solidFill>
              <a:latin typeface="Roboto"/>
              <a:ea typeface="Roboto"/>
              <a:cs typeface="Roboto"/>
              <a:sym typeface="Roboto"/>
            </a:endParaRPr>
          </a:p>
        </p:txBody>
      </p:sp>
      <p:sp>
        <p:nvSpPr>
          <p:cNvPr id="199" name="Google Shape;199;p31"/>
          <p:cNvSpPr txBox="1"/>
          <p:nvPr/>
        </p:nvSpPr>
        <p:spPr>
          <a:xfrm>
            <a:off x="6674350" y="3165300"/>
            <a:ext cx="2167800" cy="21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msantiago@iercd.org</a:t>
            </a:r>
            <a:endParaRPr sz="1200">
              <a:solidFill>
                <a:schemeClr val="dk1"/>
              </a:solidFill>
              <a:latin typeface="Roboto"/>
              <a:ea typeface="Roboto"/>
              <a:cs typeface="Roboto"/>
              <a:sym typeface="Roboto"/>
            </a:endParaRPr>
          </a:p>
          <a:p>
            <a:pPr indent="0" lvl="0" marL="0" rtl="0" algn="l">
              <a:spcBef>
                <a:spcPts val="0"/>
              </a:spcBef>
              <a:spcAft>
                <a:spcPts val="0"/>
              </a:spcAft>
              <a:buNone/>
            </a:pPr>
            <a:r>
              <a:t/>
            </a:r>
            <a:endParaRPr>
              <a:solidFill>
                <a:schemeClr val="dk1"/>
              </a:solidFill>
              <a:latin typeface="Roboto"/>
              <a:ea typeface="Roboto"/>
              <a:cs typeface="Roboto"/>
              <a:sym typeface="Roboto"/>
            </a:endParaRPr>
          </a:p>
        </p:txBody>
      </p:sp>
      <p:sp>
        <p:nvSpPr>
          <p:cNvPr id="200" name="Google Shape;200;p31"/>
          <p:cNvSpPr txBox="1"/>
          <p:nvPr/>
        </p:nvSpPr>
        <p:spPr>
          <a:xfrm>
            <a:off x="6739900" y="1282225"/>
            <a:ext cx="1973100" cy="258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200">
                <a:solidFill>
                  <a:schemeClr val="dk1"/>
                </a:solidFill>
                <a:latin typeface="Roboto"/>
                <a:ea typeface="Roboto"/>
                <a:cs typeface="Roboto"/>
                <a:sym typeface="Roboto"/>
              </a:rPr>
              <a:t>ayanezjacobo</a:t>
            </a:r>
            <a:r>
              <a:rPr lang="en" sz="1200">
                <a:solidFill>
                  <a:schemeClr val="dk1"/>
                </a:solidFill>
                <a:uFill>
                  <a:noFill/>
                </a:uFill>
                <a:latin typeface="Roboto"/>
                <a:ea typeface="Roboto"/>
                <a:cs typeface="Roboto"/>
                <a:sym typeface="Roboto"/>
                <a:hlinkClick r:id="rId5">
                  <a:extLst>
                    <a:ext uri="{A12FA001-AC4F-418D-AE19-62706E023703}">
                      <ahyp:hlinkClr val="tx"/>
                    </a:ext>
                  </a:extLst>
                </a:hlinkClick>
              </a:rPr>
              <a:t>@iercd.org</a:t>
            </a:r>
            <a:endParaRPr sz="1200">
              <a:solidFill>
                <a:schemeClr val="dk1"/>
              </a:solidFill>
              <a:latin typeface="Roboto"/>
              <a:ea typeface="Roboto"/>
              <a:cs typeface="Roboto"/>
              <a:sym typeface="Roboto"/>
            </a:endParaRPr>
          </a:p>
          <a:p>
            <a:pPr indent="0" lvl="0" marL="0" rtl="0" algn="ctr">
              <a:lnSpc>
                <a:spcPct val="115000"/>
              </a:lnSpc>
              <a:spcBef>
                <a:spcPts val="1200"/>
              </a:spcBef>
              <a:spcAft>
                <a:spcPts val="0"/>
              </a:spcAft>
              <a:buNone/>
            </a:pPr>
            <a:r>
              <a:t/>
            </a:r>
            <a:endParaRPr sz="1200">
              <a:solidFill>
                <a:schemeClr val="dk1"/>
              </a:solidFill>
              <a:latin typeface="Roboto"/>
              <a:ea typeface="Roboto"/>
              <a:cs typeface="Roboto"/>
              <a:sym typeface="Roboto"/>
            </a:endParaRPr>
          </a:p>
          <a:p>
            <a:pPr indent="0" lvl="0" marL="0" rtl="0" algn="l">
              <a:spcBef>
                <a:spcPts val="1200"/>
              </a:spcBef>
              <a:spcAft>
                <a:spcPts val="0"/>
              </a:spcAft>
              <a:buNone/>
            </a:pPr>
            <a:r>
              <a:t/>
            </a:r>
            <a:endParaRPr sz="1800">
              <a:solidFill>
                <a:schemeClr val="dk1"/>
              </a:solidFill>
              <a:latin typeface="Roboto"/>
              <a:ea typeface="Roboto"/>
              <a:cs typeface="Roboto"/>
              <a:sym typeface="Roboto"/>
            </a:endParaRPr>
          </a:p>
        </p:txBody>
      </p:sp>
      <p:sp>
        <p:nvSpPr>
          <p:cNvPr id="201" name="Google Shape;201;p31"/>
          <p:cNvSpPr txBox="1"/>
          <p:nvPr/>
        </p:nvSpPr>
        <p:spPr>
          <a:xfrm>
            <a:off x="1146450" y="3554700"/>
            <a:ext cx="2283300" cy="139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Options for support: </a:t>
            </a:r>
            <a:endParaRPr sz="1800">
              <a:solidFill>
                <a:schemeClr val="dk1"/>
              </a:solidFill>
              <a:latin typeface="Roboto"/>
              <a:ea typeface="Roboto"/>
              <a:cs typeface="Roboto"/>
              <a:sym typeface="Roboto"/>
            </a:endParaRPr>
          </a:p>
          <a:p>
            <a:pPr indent="-342900" lvl="0" marL="457200" rtl="0" algn="l">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Zoom call</a:t>
            </a:r>
            <a:endParaRPr sz="1800">
              <a:solidFill>
                <a:schemeClr val="dk1"/>
              </a:solidFill>
              <a:latin typeface="Roboto"/>
              <a:ea typeface="Roboto"/>
              <a:cs typeface="Roboto"/>
              <a:sym typeface="Roboto"/>
            </a:endParaRPr>
          </a:p>
          <a:p>
            <a:pPr indent="-342900" lvl="0" marL="457200" rtl="0" algn="l">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Site visit</a:t>
            </a:r>
            <a:endParaRPr sz="1800">
              <a:solidFill>
                <a:schemeClr val="dk1"/>
              </a:solidFill>
              <a:latin typeface="Roboto"/>
              <a:ea typeface="Roboto"/>
              <a:cs typeface="Roboto"/>
              <a:sym typeface="Roboto"/>
            </a:endParaRPr>
          </a:p>
          <a:p>
            <a:pPr indent="-342900" lvl="0" marL="457200" rtl="0" algn="l">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Phone call</a:t>
            </a:r>
            <a:endParaRPr sz="1500">
              <a:solidFill>
                <a:schemeClr val="dk1"/>
              </a:solidFill>
              <a:latin typeface="Roboto"/>
              <a:ea typeface="Roboto"/>
              <a:cs typeface="Roboto"/>
              <a:sym typeface="Roboto"/>
            </a:endParaRPr>
          </a:p>
        </p:txBody>
      </p:sp>
      <p:pic>
        <p:nvPicPr>
          <p:cNvPr id="202" name="Google Shape;202;p31"/>
          <p:cNvPicPr preferRelativeResize="0"/>
          <p:nvPr/>
        </p:nvPicPr>
        <p:blipFill>
          <a:blip r:embed="rId6">
            <a:alphaModFix/>
          </a:blip>
          <a:stretch>
            <a:fillRect/>
          </a:stretch>
        </p:blipFill>
        <p:spPr>
          <a:xfrm>
            <a:off x="5116200" y="391000"/>
            <a:ext cx="1490800" cy="1495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 name="Shape 68"/>
        <p:cNvGrpSpPr/>
        <p:nvPr/>
      </p:nvGrpSpPr>
      <p:grpSpPr>
        <a:xfrm>
          <a:off x="0" y="0"/>
          <a:ext cx="0" cy="0"/>
          <a:chOff x="0" y="0"/>
          <a:chExt cx="0" cy="0"/>
        </a:xfrm>
      </p:grpSpPr>
      <p:sp>
        <p:nvSpPr>
          <p:cNvPr id="69" name="Google Shape;69;p1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Topics</a:t>
            </a:r>
            <a:r>
              <a:rPr lang="en"/>
              <a:t> Covered</a:t>
            </a:r>
            <a:endParaRPr/>
          </a:p>
        </p:txBody>
      </p:sp>
      <p:sp>
        <p:nvSpPr>
          <p:cNvPr id="70" name="Google Shape;70;p14"/>
          <p:cNvSpPr txBox="1"/>
          <p:nvPr>
            <p:ph idx="1" type="body"/>
          </p:nvPr>
        </p:nvSpPr>
        <p:spPr>
          <a:xfrm>
            <a:off x="387900" y="1489825"/>
            <a:ext cx="3999900" cy="31437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Brief Background on Subaward Program</a:t>
            </a:r>
            <a:endParaRPr/>
          </a:p>
          <a:p>
            <a:pPr indent="-317500" lvl="0" marL="457200" rtl="0" algn="l">
              <a:spcBef>
                <a:spcPts val="0"/>
              </a:spcBef>
              <a:spcAft>
                <a:spcPts val="0"/>
              </a:spcAft>
              <a:buSzPts val="1400"/>
              <a:buChar char="●"/>
            </a:pPr>
            <a:r>
              <a:rPr lang="en"/>
              <a:t>Overview of each funding track including: </a:t>
            </a:r>
            <a:endParaRPr/>
          </a:p>
          <a:p>
            <a:pPr indent="-304800" lvl="1" marL="914400" rtl="0" algn="l">
              <a:spcBef>
                <a:spcPts val="0"/>
              </a:spcBef>
              <a:spcAft>
                <a:spcPts val="0"/>
              </a:spcAft>
              <a:buSzPts val="1200"/>
              <a:buChar char="○"/>
            </a:pPr>
            <a:r>
              <a:rPr lang="en"/>
              <a:t>Purpose, eligibility, ranking criteria, application questions</a:t>
            </a:r>
            <a:endParaRPr/>
          </a:p>
          <a:p>
            <a:pPr indent="-317500" lvl="0" marL="457200" rtl="0" algn="l">
              <a:spcBef>
                <a:spcPts val="0"/>
              </a:spcBef>
              <a:spcAft>
                <a:spcPts val="0"/>
              </a:spcAft>
              <a:buSzPts val="1400"/>
              <a:buChar char="●"/>
            </a:pPr>
            <a:r>
              <a:rPr lang="en"/>
              <a:t>Timeline</a:t>
            </a:r>
            <a:endParaRPr/>
          </a:p>
          <a:p>
            <a:pPr indent="-317500" lvl="0" marL="457200" rtl="0" algn="l">
              <a:spcBef>
                <a:spcPts val="0"/>
              </a:spcBef>
              <a:spcAft>
                <a:spcPts val="0"/>
              </a:spcAft>
              <a:buSzPts val="1400"/>
              <a:buChar char="●"/>
            </a:pPr>
            <a:r>
              <a:rPr lang="en"/>
              <a:t>Reporting</a:t>
            </a:r>
            <a:endParaRPr/>
          </a:p>
          <a:p>
            <a:pPr indent="-317500" lvl="0" marL="457200" rtl="0" algn="l">
              <a:spcBef>
                <a:spcPts val="0"/>
              </a:spcBef>
              <a:spcAft>
                <a:spcPts val="0"/>
              </a:spcAft>
              <a:buSzPts val="1400"/>
              <a:buChar char="●"/>
            </a:pPr>
            <a:r>
              <a:rPr lang="en"/>
              <a:t>Payment</a:t>
            </a:r>
            <a:endParaRPr/>
          </a:p>
          <a:p>
            <a:pPr indent="-304800" lvl="1" marL="914400" rtl="0" algn="l">
              <a:spcBef>
                <a:spcPts val="0"/>
              </a:spcBef>
              <a:spcAft>
                <a:spcPts val="0"/>
              </a:spcAft>
              <a:buSzPts val="1200"/>
              <a:buChar char="○"/>
            </a:pPr>
            <a:r>
              <a:rPr lang="en"/>
              <a:t>Allowable costs, reimbursement</a:t>
            </a:r>
            <a:endParaRPr/>
          </a:p>
          <a:p>
            <a:pPr indent="-317500" lvl="0" marL="457200" rtl="0" algn="l">
              <a:spcBef>
                <a:spcPts val="0"/>
              </a:spcBef>
              <a:spcAft>
                <a:spcPts val="0"/>
              </a:spcAft>
              <a:buSzPts val="1400"/>
              <a:buChar char="●"/>
            </a:pPr>
            <a:r>
              <a:rPr lang="en"/>
              <a:t>Q/A</a:t>
            </a:r>
            <a:endParaRPr/>
          </a:p>
          <a:p>
            <a:pPr indent="0" lvl="0" marL="0" rtl="0" algn="l">
              <a:spcBef>
                <a:spcPts val="1200"/>
              </a:spcBef>
              <a:spcAft>
                <a:spcPts val="1200"/>
              </a:spcAft>
              <a:buNone/>
            </a:pPr>
            <a:r>
              <a:t/>
            </a:r>
            <a:endParaRPr>
              <a:solidFill>
                <a:srgbClr val="000000"/>
              </a:solidFill>
            </a:endParaRPr>
          </a:p>
        </p:txBody>
      </p:sp>
      <p:pic>
        <p:nvPicPr>
          <p:cNvPr descr="Why Is Gardening Healthy For Kids? – WallyGrow" id="71" name="Google Shape;71;p14"/>
          <p:cNvPicPr preferRelativeResize="0"/>
          <p:nvPr/>
        </p:nvPicPr>
        <p:blipFill>
          <a:blip r:embed="rId3">
            <a:alphaModFix/>
          </a:blip>
          <a:stretch>
            <a:fillRect/>
          </a:stretch>
        </p:blipFill>
        <p:spPr>
          <a:xfrm>
            <a:off x="4497400" y="1489825"/>
            <a:ext cx="4258699" cy="2839126"/>
          </a:xfrm>
          <a:prstGeom prst="rect">
            <a:avLst/>
          </a:prstGeom>
          <a:noFill/>
          <a:ln>
            <a:noFill/>
          </a:ln>
        </p:spPr>
      </p:pic>
      <p:sp>
        <p:nvSpPr>
          <p:cNvPr id="72" name="Google Shape;72;p14"/>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Timeline</a:t>
            </a:r>
            <a:endParaRPr/>
          </a:p>
        </p:txBody>
      </p:sp>
      <p:sp>
        <p:nvSpPr>
          <p:cNvPr id="208" name="Google Shape;208;p32"/>
          <p:cNvSpPr txBox="1"/>
          <p:nvPr>
            <p:ph idx="1" type="body"/>
          </p:nvPr>
        </p:nvSpPr>
        <p:spPr>
          <a:xfrm>
            <a:off x="387900" y="1489825"/>
            <a:ext cx="8368200" cy="3454200"/>
          </a:xfrm>
          <a:prstGeom prst="rect">
            <a:avLst/>
          </a:prstGeom>
        </p:spPr>
        <p:txBody>
          <a:bodyPr anchorCtr="0" anchor="t" bIns="91425" lIns="91425" spcFirstLastPara="1" rIns="91425" wrap="square" tIns="91425">
            <a:normAutofit fontScale="32500" lnSpcReduction="20000"/>
          </a:bodyPr>
          <a:lstStyle/>
          <a:p>
            <a:pPr indent="0" lvl="0" marL="0" rtl="0" algn="l">
              <a:lnSpc>
                <a:spcPct val="100000"/>
              </a:lnSpc>
              <a:spcBef>
                <a:spcPts val="0"/>
              </a:spcBef>
              <a:spcAft>
                <a:spcPts val="0"/>
              </a:spcAft>
              <a:buNone/>
            </a:pPr>
            <a:r>
              <a:rPr b="1" lang="en" sz="4692">
                <a:latin typeface="Roboto Slab"/>
                <a:ea typeface="Roboto Slab"/>
                <a:cs typeface="Roboto Slab"/>
                <a:sym typeface="Roboto Slab"/>
              </a:rPr>
              <a:t>Track 1: </a:t>
            </a:r>
            <a:endParaRPr b="1" sz="4692">
              <a:latin typeface="Roboto Slab"/>
              <a:ea typeface="Roboto Slab"/>
              <a:cs typeface="Roboto Slab"/>
              <a:sym typeface="Roboto Slab"/>
            </a:endParaRPr>
          </a:p>
          <a:p>
            <a:pPr indent="-315277" lvl="0" marL="457200" rtl="0" algn="l">
              <a:lnSpc>
                <a:spcPct val="115000"/>
              </a:lnSpc>
              <a:spcBef>
                <a:spcPts val="1200"/>
              </a:spcBef>
              <a:spcAft>
                <a:spcPts val="0"/>
              </a:spcAft>
              <a:buSzPct val="100000"/>
              <a:buFont typeface="Roboto Slab"/>
              <a:buChar char="●"/>
            </a:pPr>
            <a:r>
              <a:rPr lang="en" sz="4200">
                <a:latin typeface="Roboto Slab"/>
                <a:ea typeface="Roboto Slab"/>
                <a:cs typeface="Roboto Slab"/>
                <a:sym typeface="Roboto Slab"/>
              </a:rPr>
              <a:t>Applications due December 6th, 2024 5pm PST</a:t>
            </a:r>
            <a:endParaRPr sz="4200">
              <a:latin typeface="Roboto Slab"/>
              <a:ea typeface="Roboto Slab"/>
              <a:cs typeface="Roboto Slab"/>
              <a:sym typeface="Roboto Slab"/>
            </a:endParaRPr>
          </a:p>
          <a:p>
            <a:pPr indent="-315277" lvl="0" marL="457200" rtl="0" algn="l">
              <a:lnSpc>
                <a:spcPct val="115000"/>
              </a:lnSpc>
              <a:spcBef>
                <a:spcPts val="0"/>
              </a:spcBef>
              <a:spcAft>
                <a:spcPts val="0"/>
              </a:spcAft>
              <a:buSzPct val="100000"/>
              <a:buFont typeface="Roboto Slab"/>
              <a:buChar char="●"/>
            </a:pPr>
            <a:r>
              <a:rPr lang="en" sz="4200">
                <a:latin typeface="Roboto Slab"/>
                <a:ea typeface="Roboto Slab"/>
                <a:cs typeface="Roboto Slab"/>
                <a:sym typeface="Roboto Slab"/>
              </a:rPr>
              <a:t>Review period begins in December 2024</a:t>
            </a:r>
            <a:endParaRPr sz="4200">
              <a:latin typeface="Roboto Slab"/>
              <a:ea typeface="Roboto Slab"/>
              <a:cs typeface="Roboto Slab"/>
              <a:sym typeface="Roboto Slab"/>
            </a:endParaRPr>
          </a:p>
          <a:p>
            <a:pPr indent="-315277" lvl="0" marL="457200" rtl="0" algn="l">
              <a:lnSpc>
                <a:spcPct val="115000"/>
              </a:lnSpc>
              <a:spcBef>
                <a:spcPts val="0"/>
              </a:spcBef>
              <a:spcAft>
                <a:spcPts val="0"/>
              </a:spcAft>
              <a:buSzPct val="100000"/>
              <a:buFont typeface="Roboto Slab"/>
              <a:buChar char="●"/>
            </a:pPr>
            <a:r>
              <a:rPr lang="en" sz="4200">
                <a:latin typeface="Roboto Slab"/>
                <a:ea typeface="Roboto Slab"/>
                <a:cs typeface="Roboto Slab"/>
                <a:sym typeface="Roboto Slab"/>
              </a:rPr>
              <a:t>Awardees will be notified in January 2025</a:t>
            </a:r>
            <a:endParaRPr sz="4200">
              <a:latin typeface="Roboto Slab"/>
              <a:ea typeface="Roboto Slab"/>
              <a:cs typeface="Roboto Slab"/>
              <a:sym typeface="Roboto Slab"/>
            </a:endParaRPr>
          </a:p>
          <a:p>
            <a:pPr indent="-315277" lvl="0" marL="457200" rtl="0" algn="l">
              <a:lnSpc>
                <a:spcPct val="115000"/>
              </a:lnSpc>
              <a:spcBef>
                <a:spcPts val="0"/>
              </a:spcBef>
              <a:spcAft>
                <a:spcPts val="0"/>
              </a:spcAft>
              <a:buSzPct val="100000"/>
              <a:buFont typeface="Roboto Slab"/>
              <a:buChar char="●"/>
            </a:pPr>
            <a:r>
              <a:rPr lang="en" sz="4200">
                <a:latin typeface="Roboto Slab"/>
                <a:ea typeface="Roboto Slab"/>
                <a:cs typeface="Roboto Slab"/>
                <a:sym typeface="Roboto Slab"/>
              </a:rPr>
              <a:t>Projects completed by </a:t>
            </a:r>
            <a:r>
              <a:rPr lang="en" sz="4200">
                <a:latin typeface="Roboto Slab"/>
                <a:ea typeface="Roboto Slab"/>
                <a:cs typeface="Roboto Slab"/>
                <a:sym typeface="Roboto Slab"/>
              </a:rPr>
              <a:t>June 30, 2026</a:t>
            </a:r>
            <a:endParaRPr sz="4200">
              <a:latin typeface="Roboto Slab"/>
              <a:ea typeface="Roboto Slab"/>
              <a:cs typeface="Roboto Slab"/>
              <a:sym typeface="Roboto Slab"/>
            </a:endParaRPr>
          </a:p>
          <a:p>
            <a:pPr indent="0" lvl="0" marL="0" rtl="0" algn="l">
              <a:lnSpc>
                <a:spcPct val="100000"/>
              </a:lnSpc>
              <a:spcBef>
                <a:spcPts val="1200"/>
              </a:spcBef>
              <a:spcAft>
                <a:spcPts val="0"/>
              </a:spcAft>
              <a:buNone/>
            </a:pPr>
            <a:r>
              <a:t/>
            </a:r>
            <a:endParaRPr sz="4200">
              <a:latin typeface="Roboto Slab"/>
              <a:ea typeface="Roboto Slab"/>
              <a:cs typeface="Roboto Slab"/>
              <a:sym typeface="Roboto Slab"/>
            </a:endParaRPr>
          </a:p>
          <a:p>
            <a:pPr indent="0" lvl="0" marL="0" rtl="0" algn="l">
              <a:lnSpc>
                <a:spcPct val="100000"/>
              </a:lnSpc>
              <a:spcBef>
                <a:spcPts val="1200"/>
              </a:spcBef>
              <a:spcAft>
                <a:spcPts val="0"/>
              </a:spcAft>
              <a:buNone/>
            </a:pPr>
            <a:r>
              <a:rPr b="1" lang="en" sz="4692">
                <a:latin typeface="Roboto Slab"/>
                <a:ea typeface="Roboto Slab"/>
                <a:cs typeface="Roboto Slab"/>
                <a:sym typeface="Roboto Slab"/>
              </a:rPr>
              <a:t>Track 2:</a:t>
            </a:r>
            <a:endParaRPr b="1" sz="4692">
              <a:latin typeface="Roboto Slab"/>
              <a:ea typeface="Roboto Slab"/>
              <a:cs typeface="Roboto Slab"/>
              <a:sym typeface="Roboto Slab"/>
            </a:endParaRPr>
          </a:p>
          <a:p>
            <a:pPr indent="-315277" lvl="0" marL="457200" rtl="0" algn="l">
              <a:lnSpc>
                <a:spcPct val="115000"/>
              </a:lnSpc>
              <a:spcBef>
                <a:spcPts val="1200"/>
              </a:spcBef>
              <a:spcAft>
                <a:spcPts val="0"/>
              </a:spcAft>
              <a:buSzPct val="100000"/>
              <a:buFont typeface="Roboto Slab"/>
              <a:buChar char="●"/>
            </a:pPr>
            <a:r>
              <a:rPr lang="en" sz="4200">
                <a:latin typeface="Roboto Slab"/>
                <a:ea typeface="Roboto Slab"/>
                <a:cs typeface="Roboto Slab"/>
                <a:sym typeface="Roboto Slab"/>
              </a:rPr>
              <a:t>Applications due December 13th, 2024 5pm PST</a:t>
            </a:r>
            <a:endParaRPr sz="4200">
              <a:latin typeface="Roboto Slab"/>
              <a:ea typeface="Roboto Slab"/>
              <a:cs typeface="Roboto Slab"/>
              <a:sym typeface="Roboto Slab"/>
            </a:endParaRPr>
          </a:p>
          <a:p>
            <a:pPr indent="-315277" lvl="0" marL="457200" rtl="0" algn="l">
              <a:lnSpc>
                <a:spcPct val="115000"/>
              </a:lnSpc>
              <a:spcBef>
                <a:spcPts val="0"/>
              </a:spcBef>
              <a:spcAft>
                <a:spcPts val="0"/>
              </a:spcAft>
              <a:buSzPct val="100000"/>
              <a:buFont typeface="Roboto Slab"/>
              <a:buChar char="●"/>
            </a:pPr>
            <a:r>
              <a:rPr lang="en" sz="4200">
                <a:latin typeface="Roboto Slab"/>
                <a:ea typeface="Roboto Slab"/>
                <a:cs typeface="Roboto Slab"/>
                <a:sym typeface="Roboto Slab"/>
              </a:rPr>
              <a:t>Review period begins in December 2024</a:t>
            </a:r>
            <a:endParaRPr sz="4200">
              <a:latin typeface="Roboto Slab"/>
              <a:ea typeface="Roboto Slab"/>
              <a:cs typeface="Roboto Slab"/>
              <a:sym typeface="Roboto Slab"/>
            </a:endParaRPr>
          </a:p>
          <a:p>
            <a:pPr indent="-315277" lvl="0" marL="457200" rtl="0" algn="l">
              <a:lnSpc>
                <a:spcPct val="115000"/>
              </a:lnSpc>
              <a:spcBef>
                <a:spcPts val="0"/>
              </a:spcBef>
              <a:spcAft>
                <a:spcPts val="0"/>
              </a:spcAft>
              <a:buSzPct val="100000"/>
              <a:buFont typeface="Roboto Slab"/>
              <a:buChar char="●"/>
            </a:pPr>
            <a:r>
              <a:rPr lang="en" sz="4200">
                <a:latin typeface="Roboto Slab"/>
                <a:ea typeface="Roboto Slab"/>
                <a:cs typeface="Roboto Slab"/>
                <a:sym typeface="Roboto Slab"/>
              </a:rPr>
              <a:t>Awardees will be notified in January 2025</a:t>
            </a:r>
            <a:endParaRPr sz="4200">
              <a:latin typeface="Roboto Slab"/>
              <a:ea typeface="Roboto Slab"/>
              <a:cs typeface="Roboto Slab"/>
              <a:sym typeface="Roboto Slab"/>
            </a:endParaRPr>
          </a:p>
          <a:p>
            <a:pPr indent="-315277" lvl="0" marL="457200" rtl="0" algn="l">
              <a:lnSpc>
                <a:spcPct val="115000"/>
              </a:lnSpc>
              <a:spcBef>
                <a:spcPts val="0"/>
              </a:spcBef>
              <a:spcAft>
                <a:spcPts val="0"/>
              </a:spcAft>
              <a:buSzPct val="100000"/>
              <a:buFont typeface="Roboto Slab"/>
              <a:buChar char="●"/>
            </a:pPr>
            <a:r>
              <a:rPr lang="en" sz="4200">
                <a:latin typeface="Roboto Slab"/>
                <a:ea typeface="Roboto Slab"/>
                <a:cs typeface="Roboto Slab"/>
                <a:sym typeface="Roboto Slab"/>
              </a:rPr>
              <a:t>Projects completed by </a:t>
            </a:r>
            <a:r>
              <a:rPr lang="en" sz="4200">
                <a:latin typeface="Roboto Slab"/>
                <a:ea typeface="Roboto Slab"/>
                <a:cs typeface="Roboto Slab"/>
                <a:sym typeface="Roboto Slab"/>
              </a:rPr>
              <a:t>September 30, 2026</a:t>
            </a:r>
            <a:endParaRPr sz="4200">
              <a:latin typeface="Roboto Slab"/>
              <a:ea typeface="Roboto Slab"/>
              <a:cs typeface="Roboto Slab"/>
              <a:sym typeface="Roboto Slab"/>
            </a:endParaRPr>
          </a:p>
          <a:p>
            <a:pPr indent="0" lvl="0" marL="0" rtl="0" algn="l">
              <a:spcBef>
                <a:spcPts val="1200"/>
              </a:spcBef>
              <a:spcAft>
                <a:spcPts val="0"/>
              </a:spcAft>
              <a:buNone/>
            </a:pPr>
            <a:r>
              <a:t/>
            </a:r>
            <a:endParaRPr sz="1200">
              <a:solidFill>
                <a:srgbClr val="333333"/>
              </a:solidFill>
              <a:highlight>
                <a:srgbClr val="FFFFFF"/>
              </a:highlight>
              <a:latin typeface="Arial"/>
              <a:ea typeface="Arial"/>
              <a:cs typeface="Arial"/>
              <a:sym typeface="Arial"/>
            </a:endParaRPr>
          </a:p>
          <a:p>
            <a:pPr indent="0" lvl="0" marL="0" rtl="0" algn="l">
              <a:spcBef>
                <a:spcPts val="1200"/>
              </a:spcBef>
              <a:spcAft>
                <a:spcPts val="1200"/>
              </a:spcAft>
              <a:buNone/>
            </a:pPr>
            <a:r>
              <a:t/>
            </a:r>
            <a:endParaRPr/>
          </a:p>
        </p:txBody>
      </p:sp>
      <p:pic>
        <p:nvPicPr>
          <p:cNvPr descr="Military time simplified &gt; Joint Base McGuire-Dix-Lakehurst &gt; Display" id="209" name="Google Shape;209;p32"/>
          <p:cNvPicPr preferRelativeResize="0"/>
          <p:nvPr/>
        </p:nvPicPr>
        <p:blipFill>
          <a:blip r:embed="rId3">
            <a:alphaModFix/>
          </a:blip>
          <a:stretch>
            <a:fillRect/>
          </a:stretch>
        </p:blipFill>
        <p:spPr>
          <a:xfrm>
            <a:off x="5580575" y="73925"/>
            <a:ext cx="3459975" cy="23043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3"/>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Reporting</a:t>
            </a:r>
            <a:endParaRPr/>
          </a:p>
        </p:txBody>
      </p:sp>
      <p:sp>
        <p:nvSpPr>
          <p:cNvPr id="215" name="Google Shape;215;p33"/>
          <p:cNvSpPr txBox="1"/>
          <p:nvPr>
            <p:ph idx="1" type="body"/>
          </p:nvPr>
        </p:nvSpPr>
        <p:spPr>
          <a:xfrm>
            <a:off x="387900" y="1489825"/>
            <a:ext cx="8368200" cy="3417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grpSp>
        <p:nvGrpSpPr>
          <p:cNvPr id="216" name="Google Shape;216;p33"/>
          <p:cNvGrpSpPr/>
          <p:nvPr/>
        </p:nvGrpSpPr>
        <p:grpSpPr>
          <a:xfrm>
            <a:off x="5632317" y="1189775"/>
            <a:ext cx="3305700" cy="3483050"/>
            <a:chOff x="5632317" y="1189775"/>
            <a:chExt cx="3305700" cy="3483050"/>
          </a:xfrm>
        </p:grpSpPr>
        <p:sp>
          <p:nvSpPr>
            <p:cNvPr id="217" name="Google Shape;217;p33"/>
            <p:cNvSpPr/>
            <p:nvPr/>
          </p:nvSpPr>
          <p:spPr>
            <a:xfrm>
              <a:off x="5632317" y="1189775"/>
              <a:ext cx="3305700" cy="669000"/>
            </a:xfrm>
            <a:prstGeom prst="chevron">
              <a:avLst>
                <a:gd fmla="val 50000" name="adj"/>
              </a:avLst>
            </a:prstGeom>
            <a:solidFill>
              <a:srgbClr val="76A5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Photos</a:t>
              </a:r>
              <a:endParaRPr>
                <a:solidFill>
                  <a:srgbClr val="FFFFFF"/>
                </a:solidFill>
                <a:latin typeface="Roboto"/>
                <a:ea typeface="Roboto"/>
                <a:cs typeface="Roboto"/>
                <a:sym typeface="Roboto"/>
              </a:endParaRPr>
            </a:p>
          </p:txBody>
        </p:sp>
        <p:sp>
          <p:nvSpPr>
            <p:cNvPr id="218" name="Google Shape;218;p33"/>
            <p:cNvSpPr txBox="1"/>
            <p:nvPr/>
          </p:nvSpPr>
          <p:spPr>
            <a:xfrm>
              <a:off x="6167063" y="2057125"/>
              <a:ext cx="22362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Roboto"/>
                  <a:ea typeface="Roboto"/>
                  <a:cs typeface="Roboto"/>
                  <a:sym typeface="Roboto"/>
                </a:rPr>
                <a:t>Provide visual documentation of the material purchased</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sz="1200">
                  <a:solidFill>
                    <a:schemeClr val="dk1"/>
                  </a:solidFill>
                  <a:latin typeface="Roboto"/>
                  <a:ea typeface="Roboto"/>
                  <a:cs typeface="Roboto"/>
                  <a:sym typeface="Roboto"/>
                </a:rPr>
                <a:t>Include at least (2) photos</a:t>
              </a:r>
              <a:endParaRPr sz="1200">
                <a:solidFill>
                  <a:schemeClr val="dk1"/>
                </a:solidFill>
                <a:latin typeface="Roboto"/>
                <a:ea typeface="Roboto"/>
                <a:cs typeface="Roboto"/>
                <a:sym typeface="Roboto"/>
              </a:endParaRPr>
            </a:p>
          </p:txBody>
        </p:sp>
      </p:grpSp>
      <p:grpSp>
        <p:nvGrpSpPr>
          <p:cNvPr id="219" name="Google Shape;219;p33"/>
          <p:cNvGrpSpPr/>
          <p:nvPr/>
        </p:nvGrpSpPr>
        <p:grpSpPr>
          <a:xfrm>
            <a:off x="0" y="1189989"/>
            <a:ext cx="3546900" cy="3482836"/>
            <a:chOff x="0" y="1189989"/>
            <a:chExt cx="3546900" cy="3482836"/>
          </a:xfrm>
        </p:grpSpPr>
        <p:sp>
          <p:nvSpPr>
            <p:cNvPr id="220" name="Google Shape;220;p33"/>
            <p:cNvSpPr/>
            <p:nvPr/>
          </p:nvSpPr>
          <p:spPr>
            <a:xfrm>
              <a:off x="0" y="1189989"/>
              <a:ext cx="3546900" cy="669000"/>
            </a:xfrm>
            <a:prstGeom prst="homePlate">
              <a:avLst>
                <a:gd fmla="val 50000" name="adj"/>
              </a:avLst>
            </a:prstGeom>
            <a:solidFill>
              <a:srgbClr val="D0E0E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Invoice</a:t>
              </a:r>
              <a:endParaRPr>
                <a:solidFill>
                  <a:srgbClr val="FFFFFF"/>
                </a:solidFill>
                <a:latin typeface="Roboto"/>
                <a:ea typeface="Roboto"/>
                <a:cs typeface="Roboto"/>
                <a:sym typeface="Roboto"/>
              </a:endParaRPr>
            </a:p>
          </p:txBody>
        </p:sp>
        <p:sp>
          <p:nvSpPr>
            <p:cNvPr id="221" name="Google Shape;221;p33"/>
            <p:cNvSpPr txBox="1"/>
            <p:nvPr/>
          </p:nvSpPr>
          <p:spPr>
            <a:xfrm>
              <a:off x="655349" y="2057125"/>
              <a:ext cx="24072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Roboto"/>
                  <a:ea typeface="Roboto"/>
                  <a:cs typeface="Roboto"/>
                  <a:sym typeface="Roboto"/>
                </a:rPr>
                <a:t>Provide the financial record of the material purchased and/ or assembled. </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sz="1200">
                  <a:solidFill>
                    <a:schemeClr val="dk1"/>
                  </a:solidFill>
                  <a:latin typeface="Roboto"/>
                  <a:ea typeface="Roboto"/>
                  <a:cs typeface="Roboto"/>
                  <a:sym typeface="Roboto"/>
                </a:rPr>
                <a:t>Include information such as the type of purchase, quantity, price and date.</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sz="1200">
                  <a:solidFill>
                    <a:schemeClr val="dk1"/>
                  </a:solidFill>
                  <a:latin typeface="Roboto"/>
                  <a:ea typeface="Roboto"/>
                  <a:cs typeface="Roboto"/>
                  <a:sym typeface="Roboto"/>
                </a:rPr>
                <a:t>At least one invoice is required, but multiple can be submitted throughout the project’s timeline at the </a:t>
              </a:r>
              <a:r>
                <a:rPr lang="en" sz="1200">
                  <a:solidFill>
                    <a:schemeClr val="dk1"/>
                  </a:solidFill>
                  <a:latin typeface="Roboto"/>
                  <a:ea typeface="Roboto"/>
                  <a:cs typeface="Roboto"/>
                  <a:sym typeface="Roboto"/>
                </a:rPr>
                <a:t>frequency</a:t>
              </a:r>
              <a:r>
                <a:rPr lang="en" sz="1200">
                  <a:solidFill>
                    <a:schemeClr val="dk1"/>
                  </a:solidFill>
                  <a:latin typeface="Roboto"/>
                  <a:ea typeface="Roboto"/>
                  <a:cs typeface="Roboto"/>
                  <a:sym typeface="Roboto"/>
                </a:rPr>
                <a:t> that best supports the project partner</a:t>
              </a:r>
              <a:endParaRPr sz="1200">
                <a:solidFill>
                  <a:schemeClr val="dk1"/>
                </a:solidFill>
                <a:latin typeface="Roboto"/>
                <a:ea typeface="Roboto"/>
                <a:cs typeface="Roboto"/>
                <a:sym typeface="Roboto"/>
              </a:endParaRPr>
            </a:p>
          </p:txBody>
        </p:sp>
      </p:grpSp>
      <p:grpSp>
        <p:nvGrpSpPr>
          <p:cNvPr id="222" name="Google Shape;222;p33"/>
          <p:cNvGrpSpPr/>
          <p:nvPr/>
        </p:nvGrpSpPr>
        <p:grpSpPr>
          <a:xfrm>
            <a:off x="2944204" y="1189775"/>
            <a:ext cx="3305700" cy="3483050"/>
            <a:chOff x="2944204" y="1189775"/>
            <a:chExt cx="3305700" cy="3483050"/>
          </a:xfrm>
        </p:grpSpPr>
        <p:sp>
          <p:nvSpPr>
            <p:cNvPr id="223" name="Google Shape;223;p33"/>
            <p:cNvSpPr/>
            <p:nvPr/>
          </p:nvSpPr>
          <p:spPr>
            <a:xfrm>
              <a:off x="2944204" y="1189775"/>
              <a:ext cx="3305700" cy="669000"/>
            </a:xfrm>
            <a:prstGeom prst="chevron">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Summary</a:t>
              </a:r>
              <a:endParaRPr>
                <a:solidFill>
                  <a:srgbClr val="FFFFFF"/>
                </a:solidFill>
                <a:latin typeface="Roboto"/>
                <a:ea typeface="Roboto"/>
                <a:cs typeface="Roboto"/>
                <a:sym typeface="Roboto"/>
              </a:endParaRPr>
            </a:p>
          </p:txBody>
        </p:sp>
        <p:sp>
          <p:nvSpPr>
            <p:cNvPr id="224" name="Google Shape;224;p33"/>
            <p:cNvSpPr txBox="1"/>
            <p:nvPr/>
          </p:nvSpPr>
          <p:spPr>
            <a:xfrm>
              <a:off x="3478949" y="2057125"/>
              <a:ext cx="22362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Roboto"/>
                  <a:ea typeface="Roboto"/>
                  <a:cs typeface="Roboto"/>
                  <a:sym typeface="Roboto"/>
                </a:rPr>
                <a:t>Provide a brief written </a:t>
              </a:r>
              <a:r>
                <a:rPr lang="en" sz="1200">
                  <a:solidFill>
                    <a:schemeClr val="dk1"/>
                  </a:solidFill>
                  <a:latin typeface="Roboto"/>
                  <a:ea typeface="Roboto"/>
                  <a:cs typeface="Roboto"/>
                  <a:sym typeface="Roboto"/>
                </a:rPr>
                <a:t>record</a:t>
              </a:r>
              <a:r>
                <a:rPr lang="en" sz="1200">
                  <a:solidFill>
                    <a:schemeClr val="dk1"/>
                  </a:solidFill>
                  <a:latin typeface="Roboto"/>
                  <a:ea typeface="Roboto"/>
                  <a:cs typeface="Roboto"/>
                  <a:sym typeface="Roboto"/>
                </a:rPr>
                <a:t> of project updates and accomplishments</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sz="1200">
                  <a:solidFill>
                    <a:schemeClr val="dk1"/>
                  </a:solidFill>
                  <a:latin typeface="Roboto"/>
                  <a:ea typeface="Roboto"/>
                  <a:cs typeface="Roboto"/>
                  <a:sym typeface="Roboto"/>
                </a:rPr>
                <a:t>Include numerical data if applicable</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lang="en" sz="1200">
                  <a:solidFill>
                    <a:schemeClr val="dk1"/>
                  </a:solidFill>
                  <a:latin typeface="Roboto"/>
                  <a:ea typeface="Roboto"/>
                  <a:cs typeface="Roboto"/>
                  <a:sym typeface="Roboto"/>
                </a:rPr>
                <a:t>*Track 2 must include an update on the project’s timeline and note any </a:t>
              </a:r>
              <a:r>
                <a:rPr lang="en" sz="1200">
                  <a:solidFill>
                    <a:schemeClr val="dk1"/>
                  </a:solidFill>
                  <a:latin typeface="Roboto"/>
                  <a:ea typeface="Roboto"/>
                  <a:cs typeface="Roboto"/>
                  <a:sym typeface="Roboto"/>
                </a:rPr>
                <a:t>challenges</a:t>
              </a:r>
              <a:r>
                <a:rPr lang="en" sz="1200">
                  <a:solidFill>
                    <a:schemeClr val="dk1"/>
                  </a:solidFill>
                  <a:latin typeface="Roboto"/>
                  <a:ea typeface="Roboto"/>
                  <a:cs typeface="Roboto"/>
                  <a:sym typeface="Roboto"/>
                </a:rPr>
                <a:t> that may delay anticipated completion date</a:t>
              </a:r>
              <a:endParaRPr sz="1200">
                <a:latin typeface="Roboto"/>
                <a:ea typeface="Roboto"/>
                <a:cs typeface="Roboto"/>
                <a:sym typeface="Roboto"/>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Payment </a:t>
            </a:r>
            <a:endParaRPr/>
          </a:p>
        </p:txBody>
      </p:sp>
      <p:sp>
        <p:nvSpPr>
          <p:cNvPr id="230" name="Google Shape;230;p34"/>
          <p:cNvSpPr txBox="1"/>
          <p:nvPr>
            <p:ph idx="1" type="body"/>
          </p:nvPr>
        </p:nvSpPr>
        <p:spPr>
          <a:xfrm>
            <a:off x="387900" y="1489825"/>
            <a:ext cx="8664900" cy="3078900"/>
          </a:xfrm>
          <a:prstGeom prst="rect">
            <a:avLst/>
          </a:prstGeom>
        </p:spPr>
        <p:txBody>
          <a:bodyPr anchorCtr="0" anchor="t" bIns="91425" lIns="91425" spcFirstLastPara="1" rIns="91425" wrap="square" tIns="91425">
            <a:normAutofit fontScale="92500" lnSpcReduction="10000"/>
          </a:bodyPr>
          <a:lstStyle/>
          <a:p>
            <a:pPr indent="-322580" lvl="0" marL="457200" rtl="0" algn="l">
              <a:spcBef>
                <a:spcPts val="0"/>
              </a:spcBef>
              <a:spcAft>
                <a:spcPts val="0"/>
              </a:spcAft>
              <a:buSzPct val="100000"/>
              <a:buFont typeface="Roboto Slab"/>
              <a:buChar char="●"/>
            </a:pPr>
            <a:r>
              <a:rPr lang="en" sz="1600">
                <a:latin typeface="Roboto Slab"/>
                <a:ea typeface="Roboto Slab"/>
                <a:cs typeface="Roboto Slab"/>
                <a:sym typeface="Roboto Slab"/>
              </a:rPr>
              <a:t>Allowable costs:</a:t>
            </a:r>
            <a:endParaRPr sz="1600">
              <a:latin typeface="Roboto Slab"/>
              <a:ea typeface="Roboto Slab"/>
              <a:cs typeface="Roboto Slab"/>
              <a:sym typeface="Roboto Slab"/>
            </a:endParaRPr>
          </a:p>
          <a:p>
            <a:pPr indent="-322580" lvl="1" marL="914400" rtl="0" algn="l">
              <a:spcBef>
                <a:spcPts val="0"/>
              </a:spcBef>
              <a:spcAft>
                <a:spcPts val="0"/>
              </a:spcAft>
              <a:buSzPct val="100000"/>
              <a:buFont typeface="Roboto Slab"/>
              <a:buChar char="○"/>
            </a:pPr>
            <a:r>
              <a:rPr lang="en" sz="1600">
                <a:latin typeface="Roboto Slab"/>
                <a:ea typeface="Roboto Slab"/>
                <a:cs typeface="Roboto Slab"/>
                <a:sym typeface="Roboto Slab"/>
              </a:rPr>
              <a:t>Direct cost - Track 1 &amp; 2</a:t>
            </a:r>
            <a:endParaRPr sz="1600">
              <a:latin typeface="Roboto Slab"/>
              <a:ea typeface="Roboto Slab"/>
              <a:cs typeface="Roboto Slab"/>
              <a:sym typeface="Roboto Slab"/>
            </a:endParaRPr>
          </a:p>
          <a:p>
            <a:pPr indent="-322580" lvl="1" marL="914400" rtl="0" algn="l">
              <a:spcBef>
                <a:spcPts val="0"/>
              </a:spcBef>
              <a:spcAft>
                <a:spcPts val="0"/>
              </a:spcAft>
              <a:buSzPct val="100000"/>
              <a:buFont typeface="Roboto Slab"/>
              <a:buChar char="○"/>
            </a:pPr>
            <a:r>
              <a:rPr lang="en" sz="1600">
                <a:latin typeface="Roboto Slab"/>
                <a:ea typeface="Roboto Slab"/>
                <a:cs typeface="Roboto Slab"/>
                <a:sym typeface="Roboto Slab"/>
              </a:rPr>
              <a:t>Indirect cost - Track 2 only (&lt;30%)</a:t>
            </a:r>
            <a:endParaRPr sz="1600">
              <a:latin typeface="Roboto Slab"/>
              <a:ea typeface="Roboto Slab"/>
              <a:cs typeface="Roboto Slab"/>
              <a:sym typeface="Roboto Slab"/>
            </a:endParaRPr>
          </a:p>
          <a:p>
            <a:pPr indent="-322580" lvl="0" marL="457200" rtl="0" algn="l">
              <a:spcBef>
                <a:spcPts val="0"/>
              </a:spcBef>
              <a:spcAft>
                <a:spcPts val="0"/>
              </a:spcAft>
              <a:buSzPct val="100000"/>
              <a:buFont typeface="Roboto Slab"/>
              <a:buChar char="●"/>
            </a:pPr>
            <a:r>
              <a:rPr lang="en" sz="1600">
                <a:latin typeface="Roboto Slab"/>
                <a:ea typeface="Roboto Slab"/>
                <a:cs typeface="Roboto Slab"/>
                <a:sym typeface="Roboto Slab"/>
              </a:rPr>
              <a:t>Reimbursement:</a:t>
            </a:r>
            <a:endParaRPr sz="1600">
              <a:latin typeface="Roboto Slab"/>
              <a:ea typeface="Roboto Slab"/>
              <a:cs typeface="Roboto Slab"/>
              <a:sym typeface="Roboto Slab"/>
            </a:endParaRPr>
          </a:p>
          <a:p>
            <a:pPr indent="-322580" lvl="1" marL="914400" rtl="0" algn="l">
              <a:spcBef>
                <a:spcPts val="0"/>
              </a:spcBef>
              <a:spcAft>
                <a:spcPts val="0"/>
              </a:spcAft>
              <a:buSzPct val="100000"/>
              <a:buFont typeface="Roboto Slab"/>
              <a:buChar char="○"/>
            </a:pPr>
            <a:r>
              <a:rPr lang="en" sz="1600">
                <a:latin typeface="Roboto Slab"/>
                <a:ea typeface="Roboto Slab"/>
                <a:cs typeface="Roboto Slab"/>
                <a:sym typeface="Roboto Slab"/>
              </a:rPr>
              <a:t>Items can be purchased in </a:t>
            </a:r>
            <a:r>
              <a:rPr lang="en" sz="1600">
                <a:latin typeface="Roboto Slab"/>
                <a:ea typeface="Roboto Slab"/>
                <a:cs typeface="Roboto Slab"/>
                <a:sym typeface="Roboto Slab"/>
              </a:rPr>
              <a:t>increments</a:t>
            </a:r>
            <a:r>
              <a:rPr lang="en" sz="1600">
                <a:latin typeface="Roboto Slab"/>
                <a:ea typeface="Roboto Slab"/>
                <a:cs typeface="Roboto Slab"/>
                <a:sym typeface="Roboto Slab"/>
              </a:rPr>
              <a:t> or all at once</a:t>
            </a:r>
            <a:endParaRPr sz="1600">
              <a:latin typeface="Roboto Slab"/>
              <a:ea typeface="Roboto Slab"/>
              <a:cs typeface="Roboto Slab"/>
              <a:sym typeface="Roboto Slab"/>
            </a:endParaRPr>
          </a:p>
          <a:p>
            <a:pPr indent="-322580" lvl="1" marL="914400" rtl="0" algn="l">
              <a:spcBef>
                <a:spcPts val="0"/>
              </a:spcBef>
              <a:spcAft>
                <a:spcPts val="0"/>
              </a:spcAft>
              <a:buSzPct val="100000"/>
              <a:buFont typeface="Roboto Slab"/>
              <a:buChar char="○"/>
            </a:pPr>
            <a:r>
              <a:rPr lang="en" sz="1600">
                <a:latin typeface="Roboto Slab"/>
                <a:ea typeface="Roboto Slab"/>
                <a:cs typeface="Roboto Slab"/>
                <a:sym typeface="Roboto Slab"/>
              </a:rPr>
              <a:t>Purchases can be made directly by the project lead or by IERCD</a:t>
            </a:r>
            <a:endParaRPr sz="1600">
              <a:latin typeface="Roboto Slab"/>
              <a:ea typeface="Roboto Slab"/>
              <a:cs typeface="Roboto Slab"/>
              <a:sym typeface="Roboto Slab"/>
            </a:endParaRPr>
          </a:p>
          <a:p>
            <a:pPr indent="-322580" lvl="1" marL="914400" rtl="0" algn="l">
              <a:spcBef>
                <a:spcPts val="0"/>
              </a:spcBef>
              <a:spcAft>
                <a:spcPts val="0"/>
              </a:spcAft>
              <a:buSzPct val="100000"/>
              <a:buFont typeface="Roboto Slab"/>
              <a:buChar char="○"/>
            </a:pPr>
            <a:r>
              <a:rPr lang="en" sz="1600">
                <a:latin typeface="Roboto Slab"/>
                <a:ea typeface="Roboto Slab"/>
                <a:cs typeface="Roboto Slab"/>
                <a:sym typeface="Roboto Slab"/>
              </a:rPr>
              <a:t>Invoices can be submitted quarterly or monthly as needed</a:t>
            </a:r>
            <a:endParaRPr sz="1600">
              <a:latin typeface="Roboto Slab"/>
              <a:ea typeface="Roboto Slab"/>
              <a:cs typeface="Roboto Slab"/>
              <a:sym typeface="Roboto Slab"/>
            </a:endParaRPr>
          </a:p>
          <a:p>
            <a:pPr indent="-322580" lvl="1" marL="914400" rtl="0" algn="l">
              <a:spcBef>
                <a:spcPts val="0"/>
              </a:spcBef>
              <a:spcAft>
                <a:spcPts val="0"/>
              </a:spcAft>
              <a:buSzPct val="100000"/>
              <a:buFont typeface="Roboto Slab"/>
              <a:buChar char="○"/>
            </a:pPr>
            <a:r>
              <a:rPr lang="en" sz="1600">
                <a:latin typeface="Roboto Slab"/>
                <a:ea typeface="Roboto Slab"/>
                <a:cs typeface="Roboto Slab"/>
                <a:sym typeface="Roboto Slab"/>
              </a:rPr>
              <a:t>Standard reimbursement will occur about 30 days after invoice has been approved</a:t>
            </a:r>
            <a:endParaRPr sz="1600">
              <a:latin typeface="Roboto Slab"/>
              <a:ea typeface="Roboto Slab"/>
              <a:cs typeface="Roboto Slab"/>
              <a:sym typeface="Roboto Slab"/>
            </a:endParaRPr>
          </a:p>
          <a:p>
            <a:pPr indent="-309879" lvl="2" marL="1371600" rtl="0" algn="l">
              <a:spcBef>
                <a:spcPts val="0"/>
              </a:spcBef>
              <a:spcAft>
                <a:spcPts val="0"/>
              </a:spcAft>
              <a:buSzPct val="100000"/>
              <a:buFont typeface="Roboto Slab"/>
              <a:buChar char="■"/>
            </a:pPr>
            <a:r>
              <a:rPr lang="en" sz="1383">
                <a:latin typeface="Roboto Slab"/>
                <a:ea typeface="Roboto Slab"/>
                <a:cs typeface="Roboto Slab"/>
                <a:sym typeface="Roboto Slab"/>
              </a:rPr>
              <a:t>If you have a special financial circumstance please reach out to IERCD staff for more options </a:t>
            </a:r>
            <a:endParaRPr sz="1383">
              <a:latin typeface="Roboto Slab"/>
              <a:ea typeface="Roboto Slab"/>
              <a:cs typeface="Roboto Slab"/>
              <a:sym typeface="Roboto Slab"/>
            </a:endParaRPr>
          </a:p>
          <a:p>
            <a:pPr indent="0" lvl="0" marL="457200" rtl="0" algn="l">
              <a:spcBef>
                <a:spcPts val="1200"/>
              </a:spcBef>
              <a:spcAft>
                <a:spcPts val="0"/>
              </a:spcAft>
              <a:buNone/>
            </a:pPr>
            <a:r>
              <a:t/>
            </a:r>
            <a:endParaRPr sz="1500">
              <a:latin typeface="Roboto Slab"/>
              <a:ea typeface="Roboto Slab"/>
              <a:cs typeface="Roboto Slab"/>
              <a:sym typeface="Roboto Slab"/>
            </a:endParaRPr>
          </a:p>
          <a:p>
            <a:pPr indent="0" lvl="0" marL="0" rtl="0" algn="l">
              <a:spcBef>
                <a:spcPts val="1200"/>
              </a:spcBef>
              <a:spcAft>
                <a:spcPts val="1200"/>
              </a:spcAft>
              <a:buNone/>
            </a:pPr>
            <a:r>
              <a:t/>
            </a:r>
            <a:endParaRPr/>
          </a:p>
        </p:txBody>
      </p:sp>
      <p:pic>
        <p:nvPicPr>
          <p:cNvPr descr="Invoice Payment Free Stock Photo - Public Domain Pictures" id="231" name="Google Shape;231;p34"/>
          <p:cNvPicPr preferRelativeResize="0"/>
          <p:nvPr/>
        </p:nvPicPr>
        <p:blipFill>
          <a:blip r:embed="rId3">
            <a:alphaModFix/>
          </a:blip>
          <a:stretch>
            <a:fillRect/>
          </a:stretch>
        </p:blipFill>
        <p:spPr>
          <a:xfrm>
            <a:off x="6089425" y="53350"/>
            <a:ext cx="2963450" cy="21442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5"/>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Question &amp; Answer</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6"/>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Thank you for Attending!</a:t>
            </a:r>
            <a:endParaRPr/>
          </a:p>
        </p:txBody>
      </p:sp>
      <p:sp>
        <p:nvSpPr>
          <p:cNvPr id="242" name="Google Shape;242;p36"/>
          <p:cNvSpPr txBox="1"/>
          <p:nvPr/>
        </p:nvSpPr>
        <p:spPr>
          <a:xfrm>
            <a:off x="1990500" y="2993000"/>
            <a:ext cx="5202600" cy="80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Roboto"/>
                <a:ea typeface="Roboto"/>
                <a:cs typeface="Roboto"/>
                <a:sym typeface="Roboto"/>
              </a:rPr>
              <a:t>Please fill out our survey in the chat </a:t>
            </a:r>
            <a:endParaRPr sz="1800">
              <a:solidFill>
                <a:schemeClr val="dk1"/>
              </a:solidFill>
              <a:latin typeface="Roboto"/>
              <a:ea typeface="Roboto"/>
              <a:cs typeface="Roboto"/>
              <a:sym typeface="Roboto"/>
            </a:endParaRPr>
          </a:p>
          <a:p>
            <a:pPr indent="0" lvl="0" marL="0" rtl="0" algn="ctr">
              <a:spcBef>
                <a:spcPts val="0"/>
              </a:spcBef>
              <a:spcAft>
                <a:spcPts val="0"/>
              </a:spcAft>
              <a:buNone/>
            </a:pPr>
            <a:r>
              <a:t/>
            </a:r>
            <a:endParaRPr sz="1800">
              <a:solidFill>
                <a:schemeClr val="dk1"/>
              </a:solidFill>
              <a:latin typeface="Roboto"/>
              <a:ea typeface="Roboto"/>
              <a:cs typeface="Roboto"/>
              <a:sym typeface="Roboto"/>
            </a:endParaRPr>
          </a:p>
          <a:p>
            <a:pPr indent="0" lvl="0" marL="0" rtl="0" algn="ctr">
              <a:spcBef>
                <a:spcPts val="0"/>
              </a:spcBef>
              <a:spcAft>
                <a:spcPts val="0"/>
              </a:spcAft>
              <a:buNone/>
            </a:pPr>
            <a:r>
              <a:rPr lang="en" sz="1700">
                <a:solidFill>
                  <a:schemeClr val="dk1"/>
                </a:solidFill>
                <a:latin typeface="Roboto"/>
                <a:ea typeface="Roboto"/>
                <a:cs typeface="Roboto"/>
                <a:sym typeface="Roboto"/>
              </a:rPr>
              <a:t>https://forms.gle/CqFWPjZ7RcrQNA5M9</a:t>
            </a:r>
            <a:endParaRPr sz="1700">
              <a:solidFill>
                <a:schemeClr val="dk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6" name="Shape 76"/>
        <p:cNvGrpSpPr/>
        <p:nvPr/>
      </p:nvGrpSpPr>
      <p:grpSpPr>
        <a:xfrm>
          <a:off x="0" y="0"/>
          <a:ext cx="0" cy="0"/>
          <a:chOff x="0" y="0"/>
          <a:chExt cx="0" cy="0"/>
        </a:xfrm>
      </p:grpSpPr>
      <p:pic>
        <p:nvPicPr>
          <p:cNvPr id="77" name="Google Shape;77;p15"/>
          <p:cNvPicPr preferRelativeResize="0"/>
          <p:nvPr/>
        </p:nvPicPr>
        <p:blipFill rotWithShape="1">
          <a:blip r:embed="rId4">
            <a:alphaModFix/>
          </a:blip>
          <a:srcRect b="0" l="20271" r="20265" t="0"/>
          <a:stretch/>
        </p:blipFill>
        <p:spPr>
          <a:xfrm>
            <a:off x="-9150" y="0"/>
            <a:ext cx="4594500" cy="5143501"/>
          </a:xfrm>
          <a:prstGeom prst="rect">
            <a:avLst/>
          </a:prstGeom>
          <a:noFill/>
          <a:ln>
            <a:noFill/>
          </a:ln>
        </p:spPr>
      </p:pic>
      <p:sp>
        <p:nvSpPr>
          <p:cNvPr id="78" name="Google Shape;78;p15"/>
          <p:cNvSpPr txBox="1"/>
          <p:nvPr>
            <p:ph type="title"/>
          </p:nvPr>
        </p:nvSpPr>
        <p:spPr>
          <a:xfrm>
            <a:off x="265500" y="1830600"/>
            <a:ext cx="4045200" cy="1482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 sz="3900"/>
              <a:t>The purpose</a:t>
            </a:r>
            <a:endParaRPr b="1" sz="3900"/>
          </a:p>
        </p:txBody>
      </p:sp>
      <p:sp>
        <p:nvSpPr>
          <p:cNvPr id="79" name="Google Shape;79;p15"/>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317500" lvl="0" marL="457200" rtl="0" algn="l">
              <a:spcBef>
                <a:spcPts val="0"/>
              </a:spcBef>
              <a:spcAft>
                <a:spcPts val="0"/>
              </a:spcAft>
              <a:buClr>
                <a:schemeClr val="dk1"/>
              </a:buClr>
              <a:buSzPts val="1400"/>
              <a:buFont typeface="Roboto Slab"/>
              <a:buChar char="●"/>
            </a:pPr>
            <a:r>
              <a:rPr lang="en" sz="1400">
                <a:latin typeface="Roboto Slab"/>
                <a:ea typeface="Roboto Slab"/>
                <a:cs typeface="Roboto Slab"/>
                <a:sym typeface="Roboto Slab"/>
              </a:rPr>
              <a:t>Provide funding to address critical urban agricultural project needs and help achieve our communities’ goals for more green spaces, healthy food, and community engagement</a:t>
            </a:r>
            <a:endParaRPr sz="1400">
              <a:latin typeface="Roboto Slab"/>
              <a:ea typeface="Roboto Slab"/>
              <a:cs typeface="Roboto Slab"/>
              <a:sym typeface="Roboto Slab"/>
            </a:endParaRPr>
          </a:p>
          <a:p>
            <a:pPr indent="0" lvl="0" marL="457200" rtl="0" algn="l">
              <a:spcBef>
                <a:spcPts val="1000"/>
              </a:spcBef>
              <a:spcAft>
                <a:spcPts val="0"/>
              </a:spcAft>
              <a:buNone/>
            </a:pPr>
            <a:r>
              <a:t/>
            </a:r>
            <a:endParaRPr sz="1200">
              <a:latin typeface="Roboto Slab"/>
              <a:ea typeface="Roboto Slab"/>
              <a:cs typeface="Roboto Slab"/>
              <a:sym typeface="Roboto Slab"/>
            </a:endParaRPr>
          </a:p>
          <a:p>
            <a:pPr indent="-330200" lvl="0" marL="457200" rtl="0" algn="l">
              <a:spcBef>
                <a:spcPts val="1000"/>
              </a:spcBef>
              <a:spcAft>
                <a:spcPts val="0"/>
              </a:spcAft>
              <a:buClr>
                <a:schemeClr val="dk1"/>
              </a:buClr>
              <a:buSzPts val="1600"/>
              <a:buFont typeface="Roboto Slab"/>
              <a:buChar char="●"/>
            </a:pPr>
            <a:r>
              <a:rPr lang="en" sz="1400">
                <a:latin typeface="Roboto Slab"/>
                <a:ea typeface="Roboto Slab"/>
                <a:cs typeface="Roboto Slab"/>
                <a:sym typeface="Roboto Slab"/>
              </a:rPr>
              <a:t>Promote the establishment of new urban agriculture projects and support existing sites in underserved communities to promote healthier, more vibrant places.</a:t>
            </a:r>
            <a:endParaRPr sz="2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Urban Agriculture Definition</a:t>
            </a:r>
            <a:endParaRPr/>
          </a:p>
        </p:txBody>
      </p:sp>
      <p:sp>
        <p:nvSpPr>
          <p:cNvPr id="85" name="Google Shape;85;p16"/>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Font typeface="Roboto Slab"/>
              <a:buChar char="●"/>
            </a:pPr>
            <a:r>
              <a:rPr lang="en" sz="1400">
                <a:latin typeface="Roboto Slab"/>
                <a:ea typeface="Roboto Slab"/>
                <a:cs typeface="Roboto Slab"/>
                <a:sym typeface="Roboto Slab"/>
              </a:rPr>
              <a:t>Urban Agriculture refers to the cultivation, processing, and distribution of agricultural products in urban settings, including things like in-ground small plot cultivation, raised beds, vertical production, warehouse farms, mushroom growing, urban forestry and tree care, community gardens, rooftop farms, hydroponic, aeroponic, and aquaponic facilities, and other innovations. Urban farmers and gardeners work among diverse populations to expand access to nutritious foods, foster community engagement, offer workforce development opportunities, educate communities about food and farming, and expand green spaces.</a:t>
            </a:r>
            <a:endParaRPr sz="1400">
              <a:latin typeface="Roboto Slab"/>
              <a:ea typeface="Roboto Slab"/>
              <a:cs typeface="Roboto Slab"/>
              <a:sym typeface="Roboto Slab"/>
            </a:endParaRPr>
          </a:p>
          <a:p>
            <a:pPr indent="-317500" lvl="0" marL="457200" rtl="0" algn="l">
              <a:spcBef>
                <a:spcPts val="0"/>
              </a:spcBef>
              <a:spcAft>
                <a:spcPts val="0"/>
              </a:spcAft>
              <a:buSzPts val="1400"/>
              <a:buFont typeface="Roboto Slab"/>
              <a:buChar char="●"/>
            </a:pPr>
            <a:r>
              <a:rPr lang="en" sz="1400">
                <a:latin typeface="Roboto Slab"/>
                <a:ea typeface="Roboto Slab"/>
                <a:cs typeface="Roboto Slab"/>
                <a:sym typeface="Roboto Slab"/>
              </a:rPr>
              <a:t>An Agricultural operation must be located in a city with a population of at least 50,000 people or located within 25 miles of a surrounding city with a minimum of 50,000 people to qualify as urban</a:t>
            </a:r>
            <a:endParaRPr sz="1400">
              <a:latin typeface="Roboto Slab"/>
              <a:ea typeface="Roboto Slab"/>
              <a:cs typeface="Roboto Slab"/>
              <a:sym typeface="Roboto Slab"/>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387900" y="458025"/>
            <a:ext cx="8368200" cy="686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Two Funding Tracks</a:t>
            </a:r>
            <a:endParaRPr/>
          </a:p>
        </p:txBody>
      </p:sp>
      <p:sp>
        <p:nvSpPr>
          <p:cNvPr id="91" name="Google Shape;91;p17"/>
          <p:cNvSpPr txBox="1"/>
          <p:nvPr>
            <p:ph idx="1" type="body"/>
          </p:nvPr>
        </p:nvSpPr>
        <p:spPr>
          <a:xfrm>
            <a:off x="387900" y="1489825"/>
            <a:ext cx="3999900" cy="28860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Track 1: Farmer Infrastructure and Equipment Subgrant Program</a:t>
            </a:r>
            <a:endParaRPr/>
          </a:p>
          <a:p>
            <a:pPr indent="0" lvl="0" marL="0" rtl="0" algn="l">
              <a:spcBef>
                <a:spcPts val="1200"/>
              </a:spcBef>
              <a:spcAft>
                <a:spcPts val="0"/>
              </a:spcAft>
              <a:buNone/>
            </a:pPr>
            <a:r>
              <a:t/>
            </a:r>
            <a:endParaRPr/>
          </a:p>
          <a:p>
            <a:pPr indent="-317500" lvl="0" marL="457200" rtl="0" algn="l">
              <a:spcBef>
                <a:spcPts val="1200"/>
              </a:spcBef>
              <a:spcAft>
                <a:spcPts val="0"/>
              </a:spcAft>
              <a:buSzPts val="1400"/>
              <a:buChar char="●"/>
            </a:pPr>
            <a:r>
              <a:rPr lang="en"/>
              <a:t>Track 2: Community Partner Subgrant Program</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i="1" sz="1300"/>
          </a:p>
        </p:txBody>
      </p:sp>
      <p:pic>
        <p:nvPicPr>
          <p:cNvPr descr="HD wallpaper: united states, oakland, sign, train, railroad, rail ..." id="92" name="Google Shape;92;p17"/>
          <p:cNvPicPr preferRelativeResize="0"/>
          <p:nvPr/>
        </p:nvPicPr>
        <p:blipFill>
          <a:blip r:embed="rId3">
            <a:alphaModFix/>
          </a:blip>
          <a:stretch>
            <a:fillRect/>
          </a:stretch>
        </p:blipFill>
        <p:spPr>
          <a:xfrm>
            <a:off x="6332422" y="458026"/>
            <a:ext cx="2423676" cy="3510299"/>
          </a:xfrm>
          <a:prstGeom prst="rect">
            <a:avLst/>
          </a:prstGeom>
          <a:noFill/>
          <a:ln>
            <a:noFill/>
          </a:ln>
        </p:spPr>
      </p:pic>
      <p:sp>
        <p:nvSpPr>
          <p:cNvPr id="93" name="Google Shape;93;p17"/>
          <p:cNvSpPr txBox="1"/>
          <p:nvPr/>
        </p:nvSpPr>
        <p:spPr>
          <a:xfrm>
            <a:off x="387900" y="4375825"/>
            <a:ext cx="7368000" cy="25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1300">
                <a:solidFill>
                  <a:schemeClr val="dk1"/>
                </a:solidFill>
                <a:latin typeface="Roboto"/>
                <a:ea typeface="Roboto"/>
                <a:cs typeface="Roboto"/>
                <a:sym typeface="Roboto"/>
              </a:rPr>
              <a:t>Please note you can only apply to one track even if you are eligible for both</a:t>
            </a:r>
            <a:endParaRPr i="1" sz="1300">
              <a:solidFill>
                <a:schemeClr val="dk1"/>
              </a:solidFill>
              <a:latin typeface="Roboto"/>
              <a:ea typeface="Roboto"/>
              <a:cs typeface="Roboto"/>
              <a:sym typeface="Roboto"/>
            </a:endParaRPr>
          </a:p>
          <a:p>
            <a:pPr indent="0" lvl="0" marL="0" rtl="0" algn="l">
              <a:spcBef>
                <a:spcPts val="1200"/>
              </a:spcBef>
              <a:spcAft>
                <a:spcPts val="0"/>
              </a:spcAft>
              <a:buNone/>
            </a:pPr>
            <a:r>
              <a:t/>
            </a:r>
            <a:endParaRPr sz="1800">
              <a:solidFill>
                <a:schemeClr val="dk1"/>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7" name="Shape 97"/>
        <p:cNvGrpSpPr/>
        <p:nvPr/>
      </p:nvGrpSpPr>
      <p:grpSpPr>
        <a:xfrm>
          <a:off x="0" y="0"/>
          <a:ext cx="0" cy="0"/>
          <a:chOff x="0" y="0"/>
          <a:chExt cx="0" cy="0"/>
        </a:xfrm>
      </p:grpSpPr>
      <p:sp>
        <p:nvSpPr>
          <p:cNvPr id="98" name="Google Shape;98;p18"/>
          <p:cNvSpPr txBox="1"/>
          <p:nvPr>
            <p:ph type="title"/>
          </p:nvPr>
        </p:nvSpPr>
        <p:spPr>
          <a:xfrm>
            <a:off x="482875" y="570700"/>
            <a:ext cx="74541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Track 1: Urban Farmers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Track 1: Purpose</a:t>
            </a:r>
            <a:endParaRPr/>
          </a:p>
        </p:txBody>
      </p:sp>
      <p:sp>
        <p:nvSpPr>
          <p:cNvPr id="104" name="Google Shape;104;p19"/>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330200" lvl="0" marL="457200" rtl="0" algn="l">
              <a:lnSpc>
                <a:spcPct val="115000"/>
              </a:lnSpc>
              <a:spcBef>
                <a:spcPts val="0"/>
              </a:spcBef>
              <a:spcAft>
                <a:spcPts val="0"/>
              </a:spcAft>
              <a:buSzPts val="1600"/>
              <a:buFont typeface="Roboto Slab"/>
              <a:buChar char="●"/>
            </a:pPr>
            <a:r>
              <a:rPr lang="en" sz="1600">
                <a:latin typeface="Roboto Slab"/>
                <a:ea typeface="Roboto Slab"/>
                <a:cs typeface="Roboto Slab"/>
                <a:sym typeface="Roboto Slab"/>
              </a:rPr>
              <a:t>S</a:t>
            </a:r>
            <a:r>
              <a:rPr lang="en" sz="1600">
                <a:latin typeface="Roboto Slab"/>
                <a:ea typeface="Roboto Slab"/>
                <a:cs typeface="Roboto Slab"/>
                <a:sym typeface="Roboto Slab"/>
              </a:rPr>
              <a:t>upport urban farmers that operate a for profit business within IERCD’s district boundary</a:t>
            </a:r>
            <a:endParaRPr sz="1600">
              <a:latin typeface="Roboto Slab"/>
              <a:ea typeface="Roboto Slab"/>
              <a:cs typeface="Roboto Slab"/>
              <a:sym typeface="Roboto Slab"/>
            </a:endParaRPr>
          </a:p>
          <a:p>
            <a:pPr indent="-330200" lvl="0" marL="457200" rtl="0" algn="l">
              <a:lnSpc>
                <a:spcPct val="115000"/>
              </a:lnSpc>
              <a:spcBef>
                <a:spcPts val="0"/>
              </a:spcBef>
              <a:spcAft>
                <a:spcPts val="0"/>
              </a:spcAft>
              <a:buSzPts val="1600"/>
              <a:buFont typeface="Roboto Slab"/>
              <a:buChar char="●"/>
            </a:pPr>
            <a:r>
              <a:rPr lang="en" sz="1600">
                <a:latin typeface="Roboto Slab"/>
                <a:ea typeface="Roboto Slab"/>
                <a:cs typeface="Roboto Slab"/>
                <a:sym typeface="Roboto Slab"/>
              </a:rPr>
              <a:t>Connect urban farmers with </a:t>
            </a:r>
            <a:r>
              <a:rPr lang="en" sz="1600">
                <a:latin typeface="Roboto Slab"/>
                <a:ea typeface="Roboto Slab"/>
                <a:cs typeface="Roboto Slab"/>
                <a:sym typeface="Roboto Slab"/>
              </a:rPr>
              <a:t>essential</a:t>
            </a:r>
            <a:r>
              <a:rPr lang="en" sz="1600">
                <a:latin typeface="Roboto Slab"/>
                <a:ea typeface="Roboto Slab"/>
                <a:cs typeface="Roboto Slab"/>
                <a:sym typeface="Roboto Slab"/>
              </a:rPr>
              <a:t> equipment and infrastructure purchases to optimize farming operations</a:t>
            </a:r>
            <a:endParaRPr sz="1600">
              <a:latin typeface="Roboto Slab"/>
              <a:ea typeface="Roboto Slab"/>
              <a:cs typeface="Roboto Slab"/>
              <a:sym typeface="Roboto Slab"/>
            </a:endParaRPr>
          </a:p>
          <a:p>
            <a:pPr indent="-330200" lvl="0" marL="457200" rtl="0" algn="l">
              <a:lnSpc>
                <a:spcPct val="115000"/>
              </a:lnSpc>
              <a:spcBef>
                <a:spcPts val="0"/>
              </a:spcBef>
              <a:spcAft>
                <a:spcPts val="0"/>
              </a:spcAft>
              <a:buSzPts val="1600"/>
              <a:buFont typeface="Roboto Slab"/>
              <a:buChar char="●"/>
            </a:pPr>
            <a:r>
              <a:rPr lang="en" sz="1600">
                <a:latin typeface="Roboto Slab"/>
                <a:ea typeface="Roboto Slab"/>
                <a:cs typeface="Roboto Slab"/>
                <a:sym typeface="Roboto Slab"/>
              </a:rPr>
              <a:t>Increase the regional supply chain for fresh and local produce </a:t>
            </a:r>
            <a:endParaRPr sz="1600">
              <a:latin typeface="Roboto Slab"/>
              <a:ea typeface="Roboto Slab"/>
              <a:cs typeface="Roboto Slab"/>
              <a:sym typeface="Roboto Slab"/>
            </a:endParaRPr>
          </a:p>
          <a:p>
            <a:pPr indent="-330200" lvl="0" marL="457200" rtl="0" algn="l">
              <a:lnSpc>
                <a:spcPct val="115000"/>
              </a:lnSpc>
              <a:spcBef>
                <a:spcPts val="0"/>
              </a:spcBef>
              <a:spcAft>
                <a:spcPts val="0"/>
              </a:spcAft>
              <a:buSzPts val="1600"/>
              <a:buFont typeface="Roboto Slab"/>
              <a:buChar char="●"/>
            </a:pPr>
            <a:r>
              <a:rPr lang="en" sz="1600">
                <a:latin typeface="Roboto Slab"/>
                <a:ea typeface="Roboto Slab"/>
                <a:cs typeface="Roboto Slab"/>
                <a:sym typeface="Roboto Slab"/>
              </a:rPr>
              <a:t>Provide funding for eligible projects between $5,000-$30,000</a:t>
            </a:r>
            <a:endParaRPr sz="1600">
              <a:latin typeface="Roboto Slab"/>
              <a:ea typeface="Roboto Slab"/>
              <a:cs typeface="Roboto Slab"/>
              <a:sym typeface="Roboto Slab"/>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265513" y="492225"/>
            <a:ext cx="4045200" cy="1506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Track 1: Eligibility</a:t>
            </a:r>
            <a:endParaRPr/>
          </a:p>
        </p:txBody>
      </p:sp>
      <p:sp>
        <p:nvSpPr>
          <p:cNvPr id="110" name="Google Shape;110;p20"/>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323850" lvl="0" marL="457200" rtl="0" algn="l">
              <a:spcBef>
                <a:spcPts val="0"/>
              </a:spcBef>
              <a:spcAft>
                <a:spcPts val="0"/>
              </a:spcAft>
              <a:buClr>
                <a:schemeClr val="dk1"/>
              </a:buClr>
              <a:buSzPts val="1500"/>
              <a:buFont typeface="Roboto Slab"/>
              <a:buChar char="●"/>
            </a:pPr>
            <a:r>
              <a:rPr lang="en" sz="1500">
                <a:latin typeface="Roboto Slab"/>
                <a:ea typeface="Roboto Slab"/>
                <a:cs typeface="Roboto Slab"/>
                <a:sym typeface="Roboto Slab"/>
              </a:rPr>
              <a:t>The farm must be located within </a:t>
            </a:r>
            <a:r>
              <a:rPr lang="en" sz="1500">
                <a:uFill>
                  <a:noFill/>
                </a:uFill>
                <a:latin typeface="Roboto Slab"/>
                <a:ea typeface="Roboto Slab"/>
                <a:cs typeface="Roboto Slab"/>
                <a:sym typeface="Roboto Slab"/>
                <a:hlinkClick r:id="rId3"/>
              </a:rPr>
              <a:t>IERCD’s District Boundary</a:t>
            </a:r>
            <a:endParaRPr sz="1500">
              <a:latin typeface="Roboto Slab"/>
              <a:ea typeface="Roboto Slab"/>
              <a:cs typeface="Roboto Slab"/>
              <a:sym typeface="Roboto Slab"/>
            </a:endParaRPr>
          </a:p>
          <a:p>
            <a:pPr indent="-323850" lvl="0" marL="457200" rtl="0" algn="l">
              <a:spcBef>
                <a:spcPts val="0"/>
              </a:spcBef>
              <a:spcAft>
                <a:spcPts val="0"/>
              </a:spcAft>
              <a:buClr>
                <a:schemeClr val="dk1"/>
              </a:buClr>
              <a:buSzPts val="1500"/>
              <a:buFont typeface="Roboto Slab"/>
              <a:buChar char="●"/>
            </a:pPr>
            <a:r>
              <a:rPr lang="en" sz="1500">
                <a:latin typeface="Roboto Slab"/>
                <a:ea typeface="Roboto Slab"/>
                <a:cs typeface="Roboto Slab"/>
                <a:sym typeface="Roboto Slab"/>
              </a:rPr>
              <a:t>The farmer must sell produce for a profit with a minimum of $1,000 in produce sales annually</a:t>
            </a:r>
            <a:endParaRPr sz="1500">
              <a:latin typeface="Roboto Slab"/>
              <a:ea typeface="Roboto Slab"/>
              <a:cs typeface="Roboto Slab"/>
              <a:sym typeface="Roboto Slab"/>
            </a:endParaRPr>
          </a:p>
          <a:p>
            <a:pPr indent="-323850" lvl="0" marL="457200" rtl="0" algn="l">
              <a:spcBef>
                <a:spcPts val="0"/>
              </a:spcBef>
              <a:spcAft>
                <a:spcPts val="0"/>
              </a:spcAft>
              <a:buClr>
                <a:schemeClr val="dk1"/>
              </a:buClr>
              <a:buSzPts val="1500"/>
              <a:buFont typeface="Roboto Slab"/>
              <a:buChar char="●"/>
            </a:pPr>
            <a:r>
              <a:rPr lang="en" sz="1500">
                <a:latin typeface="Roboto Slab"/>
                <a:ea typeface="Roboto Slab"/>
                <a:cs typeface="Roboto Slab"/>
                <a:sym typeface="Roboto Slab"/>
              </a:rPr>
              <a:t>The farmer must either own the land or have an active lease of at least 1 year </a:t>
            </a:r>
            <a:endParaRPr sz="1500">
              <a:latin typeface="Roboto Slab"/>
              <a:ea typeface="Roboto Slab"/>
              <a:cs typeface="Roboto Slab"/>
              <a:sym typeface="Roboto Slab"/>
            </a:endParaRPr>
          </a:p>
          <a:p>
            <a:pPr indent="0" lvl="0" marL="0" rtl="0" algn="l">
              <a:spcBef>
                <a:spcPts val="1100"/>
              </a:spcBef>
              <a:spcAft>
                <a:spcPts val="1100"/>
              </a:spcAft>
              <a:buNone/>
            </a:pPr>
            <a:r>
              <a:t/>
            </a:r>
            <a:endParaRPr sz="2100">
              <a:latin typeface="Roboto Slab"/>
              <a:ea typeface="Roboto Slab"/>
              <a:cs typeface="Roboto Slab"/>
              <a:sym typeface="Roboto Slab"/>
            </a:endParaRPr>
          </a:p>
        </p:txBody>
      </p:sp>
      <p:sp>
        <p:nvSpPr>
          <p:cNvPr id="111" name="Google Shape;111;p20"/>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112" name="Google Shape;112;p20"/>
          <p:cNvPicPr preferRelativeResize="0"/>
          <p:nvPr/>
        </p:nvPicPr>
        <p:blipFill>
          <a:blip r:embed="rId4">
            <a:alphaModFix/>
          </a:blip>
          <a:stretch>
            <a:fillRect/>
          </a:stretch>
        </p:blipFill>
        <p:spPr>
          <a:xfrm>
            <a:off x="501142" y="2078200"/>
            <a:ext cx="3573924" cy="2727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Track 1: Ranking Criteria</a:t>
            </a:r>
            <a:endParaRPr/>
          </a:p>
        </p:txBody>
      </p:sp>
      <p:sp>
        <p:nvSpPr>
          <p:cNvPr id="118" name="Google Shape;118;p21"/>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fontScale="92500" lnSpcReduction="20000"/>
          </a:bodyPr>
          <a:lstStyle/>
          <a:p>
            <a:pPr indent="-316706" lvl="0" marL="685800" marR="228600" rtl="0" algn="l">
              <a:spcBef>
                <a:spcPts val="1100"/>
              </a:spcBef>
              <a:spcAft>
                <a:spcPts val="0"/>
              </a:spcAft>
              <a:buClr>
                <a:schemeClr val="dk1"/>
              </a:buClr>
              <a:buSzPct val="100000"/>
              <a:buFont typeface="Roboto Slab"/>
              <a:buChar char="●"/>
            </a:pPr>
            <a:r>
              <a:rPr lang="en" sz="1500">
                <a:latin typeface="Roboto Slab"/>
                <a:ea typeface="Roboto Slab"/>
                <a:cs typeface="Roboto Slab"/>
                <a:sym typeface="Roboto Slab"/>
              </a:rPr>
              <a:t>The extent to which the project increases the capacity of the farm to support the regional food system</a:t>
            </a:r>
            <a:endParaRPr sz="1500">
              <a:latin typeface="Roboto Slab"/>
              <a:ea typeface="Roboto Slab"/>
              <a:cs typeface="Roboto Slab"/>
              <a:sym typeface="Roboto Slab"/>
            </a:endParaRPr>
          </a:p>
          <a:p>
            <a:pPr indent="-316706" lvl="0" marL="685800" marR="228600" rtl="0" algn="l">
              <a:spcBef>
                <a:spcPts val="0"/>
              </a:spcBef>
              <a:spcAft>
                <a:spcPts val="0"/>
              </a:spcAft>
              <a:buClr>
                <a:schemeClr val="dk1"/>
              </a:buClr>
              <a:buSzPct val="100000"/>
              <a:buFont typeface="Roboto Slab"/>
              <a:buChar char="●"/>
            </a:pPr>
            <a:r>
              <a:rPr lang="en" sz="1500">
                <a:latin typeface="Roboto Slab"/>
                <a:ea typeface="Roboto Slab"/>
                <a:cs typeface="Roboto Slab"/>
                <a:sym typeface="Roboto Slab"/>
              </a:rPr>
              <a:t>The populations that the farm serves. Priority will be given to farms that serve and distribute produce to priority populations within the Inland Empire</a:t>
            </a:r>
            <a:endParaRPr sz="1500" u="sng">
              <a:latin typeface="Roboto Slab"/>
              <a:ea typeface="Roboto Slab"/>
              <a:cs typeface="Roboto Slab"/>
              <a:sym typeface="Roboto Slab"/>
            </a:endParaRPr>
          </a:p>
          <a:p>
            <a:pPr indent="-316706" lvl="0" marL="685800" marR="228600" rtl="0" algn="l">
              <a:spcBef>
                <a:spcPts val="0"/>
              </a:spcBef>
              <a:spcAft>
                <a:spcPts val="0"/>
              </a:spcAft>
              <a:buClr>
                <a:schemeClr val="dk1"/>
              </a:buClr>
              <a:buSzPct val="100000"/>
              <a:buFont typeface="Roboto Slab"/>
              <a:buChar char="●"/>
            </a:pPr>
            <a:r>
              <a:rPr lang="en" sz="1500">
                <a:latin typeface="Roboto Slab"/>
                <a:ea typeface="Roboto Slab"/>
                <a:cs typeface="Roboto Slab"/>
                <a:sym typeface="Roboto Slab"/>
              </a:rPr>
              <a:t>Reasonableness of the financial request for the items requested in the application</a:t>
            </a:r>
            <a:endParaRPr sz="1500">
              <a:latin typeface="Roboto Slab"/>
              <a:ea typeface="Roboto Slab"/>
              <a:cs typeface="Roboto Slab"/>
              <a:sym typeface="Roboto Slab"/>
            </a:endParaRPr>
          </a:p>
          <a:p>
            <a:pPr indent="-316706" lvl="0" marL="685800" marR="228600" rtl="0" algn="l">
              <a:spcBef>
                <a:spcPts val="0"/>
              </a:spcBef>
              <a:spcAft>
                <a:spcPts val="0"/>
              </a:spcAft>
              <a:buClr>
                <a:schemeClr val="dk1"/>
              </a:buClr>
              <a:buSzPct val="100000"/>
              <a:buFont typeface="Roboto Slab"/>
              <a:buChar char="●"/>
            </a:pPr>
            <a:r>
              <a:rPr lang="en" sz="1500">
                <a:latin typeface="Roboto Slab"/>
                <a:ea typeface="Roboto Slab"/>
                <a:cs typeface="Roboto Slab"/>
                <a:sym typeface="Roboto Slab"/>
              </a:rPr>
              <a:t>The demonstrated financial need of the farm</a:t>
            </a:r>
            <a:endParaRPr sz="1500">
              <a:latin typeface="Roboto Slab"/>
              <a:ea typeface="Roboto Slab"/>
              <a:cs typeface="Roboto Slab"/>
              <a:sym typeface="Roboto Slab"/>
            </a:endParaRPr>
          </a:p>
          <a:p>
            <a:pPr indent="0" lvl="0" marL="0" rtl="0" algn="l">
              <a:spcBef>
                <a:spcPts val="2000"/>
              </a:spcBef>
              <a:spcAft>
                <a:spcPts val="1200"/>
              </a:spcAft>
              <a:buNone/>
            </a:pPr>
            <a:r>
              <a:t/>
            </a:r>
            <a:endParaRPr/>
          </a:p>
        </p:txBody>
      </p:sp>
      <p:sp>
        <p:nvSpPr>
          <p:cNvPr id="119" name="Google Shape;119;p21"/>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